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554" r:id="rId2"/>
    <p:sldId id="678" r:id="rId3"/>
    <p:sldId id="682" r:id="rId4"/>
    <p:sldId id="683" r:id="rId5"/>
    <p:sldId id="684" r:id="rId6"/>
    <p:sldId id="680" r:id="rId7"/>
    <p:sldId id="584" r:id="rId8"/>
    <p:sldId id="711" r:id="rId9"/>
    <p:sldId id="679" r:id="rId10"/>
    <p:sldId id="588" r:id="rId11"/>
    <p:sldId id="589" r:id="rId12"/>
    <p:sldId id="590" r:id="rId13"/>
    <p:sldId id="591" r:id="rId14"/>
    <p:sldId id="593" r:id="rId15"/>
    <p:sldId id="685" r:id="rId16"/>
    <p:sldId id="700" r:id="rId17"/>
    <p:sldId id="701" r:id="rId18"/>
    <p:sldId id="702" r:id="rId19"/>
    <p:sldId id="592" r:id="rId20"/>
    <p:sldId id="689" r:id="rId21"/>
    <p:sldId id="690" r:id="rId22"/>
    <p:sldId id="691" r:id="rId23"/>
    <p:sldId id="692" r:id="rId24"/>
  </p:sldIdLst>
  <p:sldSz cx="9906000" cy="6858000" type="A4"/>
  <p:notesSz cx="6735763" cy="98663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8">
          <p15:clr>
            <a:srgbClr val="A4A3A4"/>
          </p15:clr>
        </p15:guide>
        <p15:guide id="2" orient="horz" pos="345">
          <p15:clr>
            <a:srgbClr val="A4A3A4"/>
          </p15:clr>
        </p15:guide>
        <p15:guide id="3" orient="horz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orient="horz" pos="2340">
          <p15:clr>
            <a:srgbClr val="A4A3A4"/>
          </p15:clr>
        </p15:guide>
        <p15:guide id="6" orient="horz" pos="3611">
          <p15:clr>
            <a:srgbClr val="A4A3A4"/>
          </p15:clr>
        </p15:guide>
        <p15:guide id="7" orient="horz" pos="4155">
          <p15:clr>
            <a:srgbClr val="A4A3A4"/>
          </p15:clr>
        </p15:guide>
        <p15:guide id="8" orient="horz" pos="4064">
          <p15:clr>
            <a:srgbClr val="A4A3A4"/>
          </p15:clr>
        </p15:guide>
        <p15:guide id="9" orient="horz" pos="1070">
          <p15:clr>
            <a:srgbClr val="A4A3A4"/>
          </p15:clr>
        </p15:guide>
        <p15:guide id="10" orient="horz" pos="1841">
          <p15:clr>
            <a:srgbClr val="A4A3A4"/>
          </p15:clr>
        </p15:guide>
        <p15:guide id="11" orient="horz" pos="2658">
          <p15:clr>
            <a:srgbClr val="A4A3A4"/>
          </p15:clr>
        </p15:guide>
        <p15:guide id="12" orient="horz" pos="2613">
          <p15:clr>
            <a:srgbClr val="A4A3A4"/>
          </p15:clr>
        </p15:guide>
        <p15:guide id="13" pos="5758">
          <p15:clr>
            <a:srgbClr val="A4A3A4"/>
          </p15:clr>
        </p15:guide>
        <p15:guide id="14" pos="5534">
          <p15:clr>
            <a:srgbClr val="A4A3A4"/>
          </p15:clr>
        </p15:guide>
        <p15:guide id="15" pos="225">
          <p15:clr>
            <a:srgbClr val="A4A3A4"/>
          </p15:clr>
        </p15:guide>
        <p15:guide id="16" pos="5396">
          <p15:clr>
            <a:srgbClr val="A4A3A4"/>
          </p15:clr>
        </p15:guide>
        <p15:guide id="17" pos="362">
          <p15:clr>
            <a:srgbClr val="A4A3A4"/>
          </p15:clr>
        </p15:guide>
        <p15:guide id="18" pos="2880">
          <p15:clr>
            <a:srgbClr val="A4A3A4"/>
          </p15:clr>
        </p15:guide>
        <p15:guide id="19" pos="170">
          <p15:clr>
            <a:srgbClr val="A4A3A4"/>
          </p15:clr>
        </p15:guide>
        <p15:guide id="20" pos="6068">
          <p15:clr>
            <a:srgbClr val="A4A3A4"/>
          </p15:clr>
        </p15:guide>
        <p15:guide id="21" pos="3119">
          <p15:clr>
            <a:srgbClr val="A4A3A4"/>
          </p15:clr>
        </p15:guide>
        <p15:guide id="22" pos="5576">
          <p15:clr>
            <a:srgbClr val="A4A3A4"/>
          </p15:clr>
        </p15:guide>
        <p15:guide id="23" pos="1007">
          <p15:clr>
            <a:srgbClr val="A4A3A4"/>
          </p15:clr>
        </p15:guide>
        <p15:guide id="24" pos="62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>
          <p15:clr>
            <a:srgbClr val="A4A3A4"/>
          </p15:clr>
        </p15:guide>
        <p15:guide id="2" pos="2143">
          <p15:clr>
            <a:srgbClr val="A4A3A4"/>
          </p15:clr>
        </p15:guide>
        <p15:guide id="3" orient="horz" pos="3106">
          <p15:clr>
            <a:srgbClr val="A4A3A4"/>
          </p15:clr>
        </p15:guide>
        <p15:guide id="4" pos="212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밝은 스타일 1 - 강조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TxStyle/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보통 스타일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TxStyle/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97" autoAdjust="0"/>
    <p:restoredTop sz="79398" autoAdjust="0"/>
  </p:normalViewPr>
  <p:slideViewPr>
    <p:cSldViewPr>
      <p:cViewPr varScale="1">
        <p:scale>
          <a:sx n="91" d="100"/>
          <a:sy n="91" d="100"/>
        </p:scale>
        <p:origin x="2268" y="96"/>
      </p:cViewPr>
      <p:guideLst>
        <p:guide orient="horz" pos="1138"/>
        <p:guide orient="horz" pos="345"/>
        <p:guide orient="horz"/>
        <p:guide orient="horz" pos="3974"/>
        <p:guide orient="horz" pos="2340"/>
        <p:guide orient="horz" pos="3611"/>
        <p:guide orient="horz" pos="4155"/>
        <p:guide orient="horz" pos="4064"/>
        <p:guide orient="horz" pos="1070"/>
        <p:guide orient="horz" pos="1841"/>
        <p:guide orient="horz" pos="2658"/>
        <p:guide orient="horz" pos="2613"/>
        <p:guide pos="5758"/>
        <p:guide pos="5534"/>
        <p:guide pos="225"/>
        <p:guide pos="5396"/>
        <p:guide pos="362"/>
        <p:guide pos="2880"/>
        <p:guide pos="170"/>
        <p:guide pos="6068"/>
        <p:guide pos="3119"/>
        <p:guide pos="5576"/>
        <p:guide pos="1007"/>
        <p:guide pos="62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1296"/>
    </p:cViewPr>
  </p:sorterViewPr>
  <p:notesViewPr>
    <p:cSldViewPr showGuides="1">
      <p:cViewPr varScale="1">
        <p:scale>
          <a:sx n="82" d="100"/>
          <a:sy n="82" d="100"/>
        </p:scale>
        <p:origin x="3984" y="84"/>
      </p:cViewPr>
      <p:guideLst>
        <p:guide orient="horz" pos="3130"/>
        <p:guide pos="2143"/>
        <p:guide orient="horz" pos="3106"/>
        <p:guide pos="212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18831" cy="493315"/>
          </a:xfrm>
          <a:prstGeom prst="rect">
            <a:avLst/>
          </a:prstGeom>
        </p:spPr>
        <p:txBody>
          <a:bodyPr vert="horz" lIns="90745" tIns="45373" rIns="90745" bIns="45373" rtlCol="0"/>
          <a:lstStyle>
            <a:lvl1pPr algn="l">
              <a:defRPr sz="1200"/>
            </a:lvl1pPr>
          </a:lstStyle>
          <a:p>
            <a:pPr lvl="0"/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15378" y="0"/>
            <a:ext cx="2918831" cy="493315"/>
          </a:xfrm>
          <a:prstGeom prst="rect">
            <a:avLst/>
          </a:prstGeom>
        </p:spPr>
        <p:txBody>
          <a:bodyPr vert="horz" lIns="90745" tIns="45373" rIns="90745" bIns="45373" rtlCol="0"/>
          <a:lstStyle>
            <a:lvl1pPr algn="r">
              <a:defRPr sz="1200"/>
            </a:lvl1pPr>
          </a:lstStyle>
          <a:p>
            <a:pPr lvl="0"/>
            <a:fld id="{207F23D9-DF40-4811-9C78-A2E2A32398DD}" type="datetime1">
              <a:rPr lang="ko-KR" altLang="en-US" smtClean="0"/>
              <a:pPr lvl="0"/>
              <a:t>2026-01-26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3" y="9371285"/>
            <a:ext cx="2918831" cy="493315"/>
          </a:xfrm>
          <a:prstGeom prst="rect">
            <a:avLst/>
          </a:prstGeom>
        </p:spPr>
        <p:txBody>
          <a:bodyPr vert="horz" lIns="90745" tIns="45373" rIns="90745" bIns="45373" rtlCol="0" anchor="b"/>
          <a:lstStyle>
            <a:lvl1pPr algn="l">
              <a:defRPr sz="1200"/>
            </a:lvl1pPr>
          </a:lstStyle>
          <a:p>
            <a:pPr lvl="0"/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15378" y="9371285"/>
            <a:ext cx="2918831" cy="493315"/>
          </a:xfrm>
          <a:prstGeom prst="rect">
            <a:avLst/>
          </a:prstGeom>
        </p:spPr>
        <p:txBody>
          <a:bodyPr vert="horz" lIns="90745" tIns="45373" rIns="90745" bIns="45373" rtlCol="0" anchor="b"/>
          <a:lstStyle>
            <a:lvl1pPr algn="r">
              <a:defRPr sz="1200"/>
            </a:lvl1pPr>
          </a:lstStyle>
          <a:p>
            <a:pPr lvl="0"/>
            <a:fld id="{4DD6E7B0-61C4-474B-96F1-99E4547EAD7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915996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18831" cy="493315"/>
          </a:xfrm>
          <a:prstGeom prst="rect">
            <a:avLst/>
          </a:prstGeom>
        </p:spPr>
        <p:txBody>
          <a:bodyPr vert="horz" lIns="90745" tIns="45373" rIns="90745" bIns="45373" rtlCol="0"/>
          <a:lstStyle>
            <a:lvl1pPr algn="l">
              <a:defRPr sz="1200"/>
            </a:lvl1pPr>
          </a:lstStyle>
          <a:p>
            <a:pPr lvl="0"/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15378" y="0"/>
            <a:ext cx="2918831" cy="493315"/>
          </a:xfrm>
          <a:prstGeom prst="rect">
            <a:avLst/>
          </a:prstGeom>
        </p:spPr>
        <p:txBody>
          <a:bodyPr vert="horz" lIns="90745" tIns="45373" rIns="90745" bIns="45373" rtlCol="0"/>
          <a:lstStyle>
            <a:lvl1pPr algn="r">
              <a:defRPr sz="1200"/>
            </a:lvl1pPr>
          </a:lstStyle>
          <a:p>
            <a:pPr lvl="0"/>
            <a:fld id="{F3AF6795-A612-454E-AF7A-9192B1BEBB13}" type="datetime1">
              <a:rPr lang="ko-KR" altLang="en-US" smtClean="0"/>
              <a:pPr lvl="0"/>
              <a:t>2026-01-26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95325" y="741363"/>
            <a:ext cx="5345113" cy="3700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45" tIns="45373" rIns="90745" bIns="45373" rtlCol="0" anchor="ctr"/>
          <a:lstStyle/>
          <a:p>
            <a:pPr lvl="0"/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3577" y="4686503"/>
            <a:ext cx="5388610" cy="4439840"/>
          </a:xfrm>
          <a:prstGeom prst="rect">
            <a:avLst/>
          </a:prstGeom>
        </p:spPr>
        <p:txBody>
          <a:bodyPr vert="horz" lIns="90745" tIns="45373" rIns="90745" bIns="45373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3" y="9371285"/>
            <a:ext cx="2918831" cy="493315"/>
          </a:xfrm>
          <a:prstGeom prst="rect">
            <a:avLst/>
          </a:prstGeom>
        </p:spPr>
        <p:txBody>
          <a:bodyPr vert="horz" lIns="90745" tIns="45373" rIns="90745" bIns="45373" rtlCol="0" anchor="b"/>
          <a:lstStyle>
            <a:lvl1pPr algn="l">
              <a:defRPr sz="1200"/>
            </a:lvl1pPr>
          </a:lstStyle>
          <a:p>
            <a:pPr lvl="0"/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15378" y="9371285"/>
            <a:ext cx="2918831" cy="493315"/>
          </a:xfrm>
          <a:prstGeom prst="rect">
            <a:avLst/>
          </a:prstGeom>
        </p:spPr>
        <p:txBody>
          <a:bodyPr vert="horz" lIns="90745" tIns="45373" rIns="90745" bIns="45373" rtlCol="0" anchor="b"/>
          <a:lstStyle>
            <a:lvl1pPr algn="r">
              <a:defRPr sz="1200"/>
            </a:lvl1pPr>
          </a:lstStyle>
          <a:p>
            <a:pPr lvl="0"/>
            <a:fld id="{A0A51D67-0C14-4576-BCC5-A508196B7BB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873049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247929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9</a:t>
            </a:fld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52592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10</a:t>
            </a:fld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52592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11</a:t>
            </a:fld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52592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12</a:t>
            </a:fld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52592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13</a:t>
            </a:fld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52592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14</a:t>
            </a:fld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2950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15</a:t>
            </a:fld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325861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16</a:t>
            </a:fld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123114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17</a:t>
            </a:fld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194516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18</a:t>
            </a:fld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5259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1</a:t>
            </a:fld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687138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19</a:t>
            </a:fld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793000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20</a:t>
            </a:fld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817651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21</a:t>
            </a:fld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151397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22</a:t>
            </a:fld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7076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2</a:t>
            </a:fld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88898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3</a:t>
            </a:fld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02290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4</a:t>
            </a:fld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56570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5</a:t>
            </a:fld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510034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6</a:t>
            </a:fld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52592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7</a:t>
            </a:fld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306877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8</a:t>
            </a:fld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722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4666762" y="6601173"/>
            <a:ext cx="57247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DBA1376A-1BCE-4C3B-85BD-05D751D6B156}" type="slidenum">
              <a:rPr lang="en-US" altLang="ko-KR" sz="700" b="1" spc="-30" smtClean="0">
                <a:solidFill>
                  <a:srgbClr val="80808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pPr algn="ctr"/>
              <a:t>‹#›</a:t>
            </a:fld>
            <a:r>
              <a:rPr lang="en-US" altLang="ko-KR" sz="700" b="1" spc="-30" dirty="0">
                <a:solidFill>
                  <a:srgbClr val="808080"/>
                </a:solidFill>
                <a:latin typeface="나눔고딕" pitchFamily="50" charset="-127"/>
                <a:ea typeface="나눔고딕" pitchFamily="50" charset="-127"/>
              </a:rPr>
              <a:t> </a:t>
            </a:r>
          </a:p>
        </p:txBody>
      </p:sp>
      <p:pic>
        <p:nvPicPr>
          <p:cNvPr id="18" name="그림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527" y="6564836"/>
            <a:ext cx="1104747" cy="2243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137828"/>
            <a:ext cx="121615" cy="51247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204359" y="137828"/>
            <a:ext cx="356153" cy="51247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000" b="1" dirty="0"/>
          </a:p>
        </p:txBody>
      </p:sp>
      <p:cxnSp>
        <p:nvCxnSpPr>
          <p:cNvPr id="4" name="직선 연결선 3"/>
          <p:cNvCxnSpPr/>
          <p:nvPr/>
        </p:nvCxnSpPr>
        <p:spPr>
          <a:xfrm>
            <a:off x="484616" y="626400"/>
            <a:ext cx="7276696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>
          <a:xfrm>
            <a:off x="6825208" y="626400"/>
            <a:ext cx="3080792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666762" y="6601173"/>
            <a:ext cx="57247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DBA1376A-1BCE-4C3B-85BD-05D751D6B156}" type="slidenum">
              <a:rPr lang="en-US" altLang="ko-KR" sz="700" b="1" spc="-30" smtClean="0">
                <a:solidFill>
                  <a:srgbClr val="80808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pPr algn="ctr"/>
              <a:t>‹#›</a:t>
            </a:fld>
            <a:r>
              <a:rPr lang="en-US" altLang="ko-KR" sz="700" b="1" spc="-30" dirty="0">
                <a:solidFill>
                  <a:srgbClr val="808080"/>
                </a:solidFill>
                <a:latin typeface="나눔고딕" pitchFamily="50" charset="-127"/>
                <a:ea typeface="나눔고딕" pitchFamily="50" charset="-127"/>
              </a:rPr>
              <a:t> </a:t>
            </a: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527" y="6564836"/>
            <a:ext cx="1104747" cy="2243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582114" y="1700808"/>
            <a:ext cx="8475342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 algn="ctr">
              <a:defRPr/>
            </a:pPr>
            <a:r>
              <a:rPr lang="ko-KR" altLang="en-US" sz="6600" b="1" cap="all" dirty="0">
                <a:ln w="0"/>
                <a:solidFill>
                  <a:srgbClr val="0083CB"/>
                </a:solidFill>
                <a:effectLst>
                  <a:reflection blurRad="12700" stA="50000" endPos="50000" dist="5000" dir="5400000" sy="-100000" rotWithShape="0"/>
                </a:effectLst>
                <a:latin typeface="한컴 고딕" pitchFamily="2" charset="-127"/>
                <a:ea typeface="한컴 고딕" pitchFamily="2" charset="-127"/>
              </a:rPr>
              <a:t>청년일자리도약장려금 </a:t>
            </a:r>
            <a:r>
              <a:rPr lang="ko-KR" altLang="en-US" sz="5400" b="1" cap="all" dirty="0">
                <a:ln w="0"/>
                <a:solidFill>
                  <a:schemeClr val="accent6"/>
                </a:solidFill>
                <a:effectLst>
                  <a:reflection blurRad="12700" stA="50000" endPos="50000" dist="5000" dir="5400000" sy="-100000" rotWithShape="0"/>
                </a:effectLst>
                <a:latin typeface="한컴 고딕" pitchFamily="2" charset="-127"/>
                <a:ea typeface="한컴 고딕" pitchFamily="2" charset="-127"/>
              </a:rPr>
              <a:t>고용</a:t>
            </a:r>
            <a:r>
              <a:rPr lang="en-US" altLang="ko-KR" sz="5400" b="1" cap="all" dirty="0">
                <a:ln w="0"/>
                <a:solidFill>
                  <a:schemeClr val="accent6"/>
                </a:solidFill>
                <a:effectLst>
                  <a:reflection blurRad="12700" stA="50000" endPos="50000" dist="5000" dir="5400000" sy="-100000" rotWithShape="0"/>
                </a:effectLst>
                <a:latin typeface="한컴 고딕" pitchFamily="2" charset="-127"/>
                <a:ea typeface="한컴 고딕" pitchFamily="2" charset="-127"/>
              </a:rPr>
              <a:t>24</a:t>
            </a:r>
            <a:r>
              <a:rPr lang="ko-KR" altLang="en-US" sz="5400" b="1" cap="all" dirty="0" err="1">
                <a:ln w="0"/>
                <a:solidFill>
                  <a:schemeClr val="accent6"/>
                </a:solidFill>
                <a:effectLst>
                  <a:reflection blurRad="12700" stA="50000" endPos="50000" dist="5000" dir="5400000" sy="-100000" rotWithShape="0"/>
                </a:effectLst>
                <a:latin typeface="한컴 고딕" pitchFamily="2" charset="-127"/>
                <a:ea typeface="한컴 고딕" pitchFamily="2" charset="-127"/>
              </a:rPr>
              <a:t>대민포털</a:t>
            </a:r>
            <a:endParaRPr lang="en-US" altLang="ko-KR" sz="6600" b="1" cap="all" dirty="0">
              <a:ln w="0"/>
              <a:solidFill>
                <a:schemeClr val="accent6"/>
              </a:solidFill>
              <a:effectLst>
                <a:reflection blurRad="12700" stA="50000" endPos="50000" dist="5000" dir="5400000" sy="-100000" rotWithShape="0"/>
              </a:effectLst>
              <a:latin typeface="한컴 고딕" pitchFamily="2" charset="-127"/>
              <a:ea typeface="한컴 고딕" pitchFamily="2" charset="-127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582" y="4993352"/>
            <a:ext cx="1926835" cy="7399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32920" y="4181018"/>
            <a:ext cx="126014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atin typeface="한컴 고딕" pitchFamily="2" charset="-127"/>
                <a:ea typeface="한컴 고딕" pitchFamily="2" charset="-127"/>
              </a:rPr>
              <a:t>2026.01</a:t>
            </a:r>
            <a:endParaRPr lang="ko-KR" altLang="en-US" sz="2000" b="1" dirty="0">
              <a:latin typeface="한컴 고딕" pitchFamily="2" charset="-127"/>
              <a:ea typeface="한컴 고딕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58530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직사각형 170"/>
          <p:cNvSpPr/>
          <p:nvPr/>
        </p:nvSpPr>
        <p:spPr>
          <a:xfrm>
            <a:off x="196339" y="890075"/>
            <a:ext cx="6534662" cy="5328592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170" name="직사각형 169"/>
          <p:cNvSpPr/>
          <p:nvPr/>
        </p:nvSpPr>
        <p:spPr>
          <a:xfrm>
            <a:off x="6894488" y="890358"/>
            <a:ext cx="2750400" cy="5328309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graphicFrame>
        <p:nvGraphicFramePr>
          <p:cNvPr id="201" name="표 2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0683159"/>
              </p:ext>
            </p:extLst>
          </p:nvPr>
        </p:nvGraphicFramePr>
        <p:xfrm>
          <a:off x="6912000" y="892085"/>
          <a:ext cx="2721520" cy="490080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1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0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038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1" i="0" u="none" dirty="0">
                          <a:latin typeface="한컴 고딕" pitchFamily="2" charset="-127"/>
                          <a:ea typeface="한컴 고딕" pitchFamily="2" charset="-127"/>
                        </a:rPr>
                        <a:t>요약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00" b="0" i="0" spc="-50" baseline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54000" marB="5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012">
                <a:tc gridSpan="2">
                  <a:txBody>
                    <a:bodyPr/>
                    <a:lstStyle/>
                    <a:p>
                      <a:pPr algn="l" latinLnBrk="1"/>
                      <a:r>
                        <a:rPr lang="ko-KR" altLang="en-US" sz="1050" b="1" u="sng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기업 참여신청서 작성 화면</a:t>
                      </a:r>
                    </a:p>
                    <a:p>
                      <a:pPr algn="l" latinLnBrk="1"/>
                      <a:r>
                        <a:rPr lang="ko-KR" altLang="en-US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기준 피보험자 수</a:t>
                      </a:r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,</a:t>
                      </a:r>
                      <a:r>
                        <a:rPr lang="en-US" altLang="ko-KR" sz="1050" b="1" u="none" baseline="0" dirty="0">
                          <a:latin typeface="한컴 고딕" pitchFamily="2" charset="-127"/>
                          <a:ea typeface="한컴 고딕" pitchFamily="2" charset="-127"/>
                        </a:rPr>
                        <a:t> </a:t>
                      </a:r>
                      <a:r>
                        <a:rPr lang="ko-KR" altLang="en-US" sz="1050" b="1" u="none" baseline="0" dirty="0">
                          <a:latin typeface="한컴 고딕" pitchFamily="2" charset="-127"/>
                          <a:ea typeface="한컴 고딕" pitchFamily="2" charset="-127"/>
                        </a:rPr>
                        <a:t>지원한도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693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기준 피보험자 수</a:t>
                      </a: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</a:t>
                      </a: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</a:t>
                      </a:r>
                      <a:r>
                        <a:rPr lang="ko-KR" altLang="en-US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대표 및 관련 사업장의 피보험자 수 합산 </a:t>
                      </a:r>
                      <a:endParaRPr lang="en-US" altLang="ko-KR" sz="9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(</a:t>
                      </a:r>
                      <a:r>
                        <a:rPr lang="ko-KR" altLang="en-US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소수점 이하 올림</a:t>
                      </a: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) 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※ 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수정 불가</a:t>
                      </a:r>
                      <a:endParaRPr lang="en-US" altLang="ko-KR" sz="950" b="1" u="none" baseline="0" dirty="0">
                        <a:solidFill>
                          <a:srgbClr val="FF0000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u="none" baseline="0" dirty="0">
                        <a:solidFill>
                          <a:srgbClr val="FF0000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(</a:t>
                      </a: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필수</a:t>
                      </a:r>
                      <a:r>
                        <a:rPr lang="en-US" altLang="ko-KR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) </a:t>
                      </a:r>
                      <a:r>
                        <a:rPr lang="ko-KR" altLang="en-US" sz="1050" b="1" i="0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지원유형 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대표 사업장 주소를 기준으로 설정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/>
                      </a:r>
                      <a:b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</a:b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※ 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기업소재지</a:t>
                      </a: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(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대표 사업장</a:t>
                      </a: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)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에 따라</a:t>
                      </a: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자동으로 지원유형이 설정됨</a:t>
                      </a: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. 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수정 불가</a:t>
                      </a:r>
                      <a:endParaRPr lang="en-US" altLang="ko-KR" sz="950" b="1" u="none" baseline="0" dirty="0">
                        <a:solidFill>
                          <a:srgbClr val="FF0000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i="0" u="none" baseline="0" dirty="0">
                        <a:solidFill>
                          <a:srgbClr val="FF0000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i="0" u="none" dirty="0">
                          <a:solidFill>
                            <a:schemeClr val="tx1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지원한도</a:t>
                      </a:r>
                      <a:endParaRPr lang="en-US" altLang="ko-KR" sz="1200" b="1" i="0" u="none" dirty="0">
                        <a:solidFill>
                          <a:schemeClr val="tx1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기준 피보험자 수의 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50% (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소수점 이하 올림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)</a:t>
                      </a: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951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2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매출액</a:t>
                      </a: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(</a:t>
                      </a:r>
                      <a:r>
                        <a:rPr lang="ko-KR" altLang="en-US" sz="950" b="1" u="none" baseline="0" dirty="0" err="1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업력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</a:t>
                      </a: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년 이상 기업의 경우</a:t>
                      </a: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) 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연 매출액이 </a:t>
                      </a: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‘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기준 피보험자수 </a:t>
                      </a: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* 1,900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만원</a:t>
                      </a: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’ 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값 보다 큰 경우에만 지원함</a:t>
                      </a:r>
                      <a:endParaRPr lang="en-US" altLang="ko-KR" sz="950" b="1" u="none" baseline="0" dirty="0">
                        <a:solidFill>
                          <a:srgbClr val="FF0000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schemeClr val="tx1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※</a:t>
                      </a: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연 매출액 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= {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매출액 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/ (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매출액 종료일 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–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매출액시작일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) } X 365</a:t>
                      </a:r>
                      <a:endParaRPr lang="en-US" altLang="ko-KR" sz="950" b="1" u="none" baseline="0" dirty="0">
                        <a:solidFill>
                          <a:srgbClr val="FF0000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기업은 전년도 혹은 전전년도 매출액 중 더 높은 매출액을 선택하여 제출 가능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 err="1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업력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</a:t>
                      </a: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r>
                        <a:rPr lang="ko-KR" altLang="en-US" sz="950" b="1" u="none" baseline="0" dirty="0" err="1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년미만은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매출액 심사 없음</a:t>
                      </a:r>
                      <a:endParaRPr lang="en-US" altLang="ko-KR" sz="950" b="1" u="none" baseline="0" dirty="0">
                        <a:solidFill>
                          <a:srgbClr val="FF0000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(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사업개시일 기준 체크</a:t>
                      </a: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)</a:t>
                      </a: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222" name="직선 연결선 221"/>
          <p:cNvCxnSpPr/>
          <p:nvPr/>
        </p:nvCxnSpPr>
        <p:spPr>
          <a:xfrm>
            <a:off x="1056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직선 연결선 222"/>
          <p:cNvCxnSpPr/>
          <p:nvPr/>
        </p:nvCxnSpPr>
        <p:spPr>
          <a:xfrm>
            <a:off x="1329805" y="6453336"/>
            <a:ext cx="1152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직선 연결선 223"/>
          <p:cNvCxnSpPr/>
          <p:nvPr/>
        </p:nvCxnSpPr>
        <p:spPr>
          <a:xfrm>
            <a:off x="25540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직선 연결선 224"/>
          <p:cNvCxnSpPr/>
          <p:nvPr/>
        </p:nvCxnSpPr>
        <p:spPr>
          <a:xfrm>
            <a:off x="3778205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직선 연결선 225"/>
          <p:cNvCxnSpPr/>
          <p:nvPr/>
        </p:nvCxnSpPr>
        <p:spPr>
          <a:xfrm>
            <a:off x="5002341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직선 연결선 226"/>
          <p:cNvCxnSpPr/>
          <p:nvPr/>
        </p:nvCxnSpPr>
        <p:spPr>
          <a:xfrm>
            <a:off x="6226477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직선 연결선 227"/>
          <p:cNvCxnSpPr/>
          <p:nvPr/>
        </p:nvCxnSpPr>
        <p:spPr>
          <a:xfrm>
            <a:off x="7450613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직선 연결선 228"/>
          <p:cNvCxnSpPr/>
          <p:nvPr/>
        </p:nvCxnSpPr>
        <p:spPr>
          <a:xfrm>
            <a:off x="867474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632520" y="159023"/>
            <a:ext cx="52068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809625" algn="l"/>
              </a:tabLst>
            </a:pP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고용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24 </a:t>
            </a:r>
            <a:r>
              <a:rPr lang="ko-KR" altLang="en-US" sz="2400" b="1" dirty="0" err="1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대민포털</a:t>
            </a: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 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– </a:t>
            </a: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참여신청서 작성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(5)</a:t>
            </a:r>
            <a:endParaRPr lang="ko-KR" altLang="en-US" sz="2400" b="1" dirty="0">
              <a:solidFill>
                <a:schemeClr val="accent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8781" y="159023"/>
            <a:ext cx="445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 1</a:t>
            </a:r>
            <a:endParaRPr lang="ko-KR" altLang="en-US" sz="24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BE45C0EB-677C-4C28-9503-7EF13ACB1A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978" y="1340768"/>
            <a:ext cx="6287377" cy="3550523"/>
          </a:xfrm>
          <a:prstGeom prst="rect">
            <a:avLst/>
          </a:prstGeom>
        </p:spPr>
      </p:pic>
      <p:sp>
        <p:nvSpPr>
          <p:cNvPr id="17" name="TextBox 24">
            <a:extLst>
              <a:ext uri="{FF2B5EF4-FFF2-40B4-BE49-F238E27FC236}">
                <a16:creationId xmlns:a16="http://schemas.microsoft.com/office/drawing/2014/main" id="{F257CDC5-B9F3-4555-B4A4-93440CE1CA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258" y="1340768"/>
            <a:ext cx="6184917" cy="180020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 b="1" dirty="0"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19" name="TextBox 24">
            <a:extLst>
              <a:ext uri="{FF2B5EF4-FFF2-40B4-BE49-F238E27FC236}">
                <a16:creationId xmlns:a16="http://schemas.microsoft.com/office/drawing/2014/main" id="{7B1B84BA-BDFA-4B21-A309-AF8A95198B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257" y="3284984"/>
            <a:ext cx="6184918" cy="1555601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 b="1" dirty="0"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00098E60-35C9-44B0-B3A3-5597C3CC3393}"/>
              </a:ext>
            </a:extLst>
          </p:cNvPr>
          <p:cNvSpPr/>
          <p:nvPr/>
        </p:nvSpPr>
        <p:spPr>
          <a:xfrm>
            <a:off x="366600" y="1088752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1</a:t>
            </a:r>
            <a:endParaRPr lang="ko-KR" altLang="en-US" sz="10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2" name="타원 21">
            <a:extLst>
              <a:ext uri="{FF2B5EF4-FFF2-40B4-BE49-F238E27FC236}">
                <a16:creationId xmlns:a16="http://schemas.microsoft.com/office/drawing/2014/main" id="{93237B12-8DF6-46EA-8B03-E9975A0BA405}"/>
              </a:ext>
            </a:extLst>
          </p:cNvPr>
          <p:cNvSpPr/>
          <p:nvPr/>
        </p:nvSpPr>
        <p:spPr>
          <a:xfrm>
            <a:off x="384060" y="3302355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2</a:t>
            </a:r>
            <a:endParaRPr lang="ko-KR" altLang="en-US" sz="10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59520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직사각형 170"/>
          <p:cNvSpPr/>
          <p:nvPr/>
        </p:nvSpPr>
        <p:spPr>
          <a:xfrm>
            <a:off x="196339" y="890075"/>
            <a:ext cx="6534662" cy="5328592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170" name="직사각형 169"/>
          <p:cNvSpPr/>
          <p:nvPr/>
        </p:nvSpPr>
        <p:spPr>
          <a:xfrm>
            <a:off x="6894488" y="890358"/>
            <a:ext cx="2750400" cy="5328309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graphicFrame>
        <p:nvGraphicFramePr>
          <p:cNvPr id="201" name="표 2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1725521"/>
              </p:ext>
            </p:extLst>
          </p:nvPr>
        </p:nvGraphicFramePr>
        <p:xfrm>
          <a:off x="6912000" y="892084"/>
          <a:ext cx="2721520" cy="359469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1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0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2928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1" i="0" u="none" dirty="0">
                          <a:latin typeface="한컴 고딕" pitchFamily="2" charset="-127"/>
                          <a:ea typeface="한컴 고딕" pitchFamily="2" charset="-127"/>
                        </a:rPr>
                        <a:t>요약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00" b="0" i="0" spc="-50" baseline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54000" marB="5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976">
                <a:tc gridSpan="2">
                  <a:txBody>
                    <a:bodyPr/>
                    <a:lstStyle/>
                    <a:p>
                      <a:pPr algn="l" latinLnBrk="1"/>
                      <a:r>
                        <a:rPr lang="ko-KR" altLang="en-US" sz="1050" b="1" u="sng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기업 참여신청서 작성 화면</a:t>
                      </a:r>
                    </a:p>
                    <a:p>
                      <a:pPr algn="l" latinLnBrk="1"/>
                      <a:r>
                        <a:rPr lang="ko-KR" altLang="en-US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기업구분</a:t>
                      </a:r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채용계획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기업 구분</a:t>
                      </a: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기업에서 해당하는 기업구분을 직접 선택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u="none" baseline="0" dirty="0">
                        <a:solidFill>
                          <a:srgbClr val="FF0000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※ 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시스템에서 정확한 해당 여부를 제공하지 않으니</a:t>
                      </a: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오프라인으로 확인하시길 바람</a:t>
                      </a:r>
                      <a:endParaRPr lang="en-US" altLang="ko-KR" sz="950" b="1" u="none" baseline="0" dirty="0">
                        <a:solidFill>
                          <a:srgbClr val="FF0000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i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- </a:t>
                      </a:r>
                      <a:r>
                        <a:rPr lang="ko-KR" altLang="en-US" sz="950" b="1" i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일부 구분에 대하여 </a:t>
                      </a:r>
                      <a:r>
                        <a:rPr lang="en-US" altLang="ko-KR" sz="950" b="1" i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‘</a:t>
                      </a:r>
                      <a:r>
                        <a:rPr lang="ko-KR" altLang="en-US" sz="950" b="1" i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해당</a:t>
                      </a:r>
                      <a:r>
                        <a:rPr lang="en-US" altLang="ko-KR" sz="950" b="1" i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’ </a:t>
                      </a:r>
                      <a:r>
                        <a:rPr lang="ko-KR" altLang="en-US" sz="950" b="1" i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여부 조회 가능</a:t>
                      </a:r>
                      <a:endParaRPr lang="en-US" altLang="ko-KR" sz="950" b="1" i="1" u="none" baseline="0" dirty="0">
                        <a:solidFill>
                          <a:srgbClr val="FF0000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i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   </a:t>
                      </a:r>
                      <a:r>
                        <a:rPr lang="ko-KR" altLang="en-US" sz="950" b="1" i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별첨에 </a:t>
                      </a:r>
                      <a:r>
                        <a:rPr lang="ko-KR" altLang="en-US" sz="950" b="1" i="1" u="none" baseline="0" dirty="0" err="1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등록되어있는</a:t>
                      </a:r>
                      <a:r>
                        <a:rPr lang="ko-KR" altLang="en-US" sz="950" b="1" i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업종코드는 조회 가능</a:t>
                      </a:r>
                      <a:endParaRPr lang="en-US" altLang="ko-KR" sz="950" b="1" i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2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채용계획</a:t>
                      </a: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</a:t>
                      </a: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</a:t>
                      </a:r>
                      <a:r>
                        <a:rPr lang="ko-KR" altLang="en-US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채용예정인원</a:t>
                      </a: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근로계약형태</a:t>
                      </a: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*, </a:t>
                      </a:r>
                      <a:r>
                        <a:rPr lang="ko-KR" altLang="en-US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근무시간</a:t>
                      </a: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월 급여 작성</a:t>
                      </a:r>
                      <a:endParaRPr lang="en-US" altLang="ko-KR" sz="9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* </a:t>
                      </a:r>
                      <a:r>
                        <a:rPr lang="ko-KR" altLang="en-US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근로계약형태 </a:t>
                      </a: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: </a:t>
                      </a:r>
                      <a:r>
                        <a:rPr lang="ko-KR" altLang="en-US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정규직</a:t>
                      </a: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기간제계약직</a:t>
                      </a:r>
                      <a:endParaRPr lang="en-US" altLang="ko-KR" sz="9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3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i="0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채용계획 항목추가</a:t>
                      </a:r>
                      <a:endParaRPr lang="en-US" altLang="ko-KR" sz="1050" b="1" i="0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i="0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최대 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10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개까지 추가 가능</a:t>
                      </a:r>
                      <a:endParaRPr lang="en-US" altLang="ko-KR" sz="950" b="1" i="0" u="none" dirty="0">
                        <a:solidFill>
                          <a:srgbClr val="FF0000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222" name="직선 연결선 221"/>
          <p:cNvCxnSpPr/>
          <p:nvPr/>
        </p:nvCxnSpPr>
        <p:spPr>
          <a:xfrm>
            <a:off x="1056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직선 연결선 222"/>
          <p:cNvCxnSpPr/>
          <p:nvPr/>
        </p:nvCxnSpPr>
        <p:spPr>
          <a:xfrm>
            <a:off x="1329805" y="6453336"/>
            <a:ext cx="1152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직선 연결선 223"/>
          <p:cNvCxnSpPr/>
          <p:nvPr/>
        </p:nvCxnSpPr>
        <p:spPr>
          <a:xfrm>
            <a:off x="25540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직선 연결선 224"/>
          <p:cNvCxnSpPr/>
          <p:nvPr/>
        </p:nvCxnSpPr>
        <p:spPr>
          <a:xfrm>
            <a:off x="3778205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직선 연결선 225"/>
          <p:cNvCxnSpPr/>
          <p:nvPr/>
        </p:nvCxnSpPr>
        <p:spPr>
          <a:xfrm>
            <a:off x="5002341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직선 연결선 226"/>
          <p:cNvCxnSpPr/>
          <p:nvPr/>
        </p:nvCxnSpPr>
        <p:spPr>
          <a:xfrm>
            <a:off x="6226477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직선 연결선 227"/>
          <p:cNvCxnSpPr/>
          <p:nvPr/>
        </p:nvCxnSpPr>
        <p:spPr>
          <a:xfrm>
            <a:off x="7450613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직선 연결선 228"/>
          <p:cNvCxnSpPr/>
          <p:nvPr/>
        </p:nvCxnSpPr>
        <p:spPr>
          <a:xfrm>
            <a:off x="867474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632520" y="159023"/>
            <a:ext cx="52068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809625" algn="l"/>
              </a:tabLst>
            </a:pP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고용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24 </a:t>
            </a:r>
            <a:r>
              <a:rPr lang="ko-KR" altLang="en-US" sz="2400" b="1" dirty="0" err="1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대민포털</a:t>
            </a: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 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– </a:t>
            </a: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참여신청서 작성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(6)</a:t>
            </a:r>
            <a:endParaRPr lang="ko-KR" altLang="en-US" sz="2400" b="1" dirty="0">
              <a:solidFill>
                <a:schemeClr val="accent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8781" y="159023"/>
            <a:ext cx="445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 1</a:t>
            </a:r>
            <a:endParaRPr lang="ko-KR" altLang="en-US" sz="24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78BC0CB2-ECB1-4CC7-865B-64D61508C9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866" y="1428691"/>
            <a:ext cx="6445647" cy="3872517"/>
          </a:xfrm>
          <a:prstGeom prst="rect">
            <a:avLst/>
          </a:prstGeom>
        </p:spPr>
      </p:pic>
      <p:sp>
        <p:nvSpPr>
          <p:cNvPr id="28" name="TextBox 24"/>
          <p:cNvSpPr txBox="1">
            <a:spLocks noChangeArrowheads="1"/>
          </p:cNvSpPr>
          <p:nvPr/>
        </p:nvSpPr>
        <p:spPr bwMode="auto">
          <a:xfrm>
            <a:off x="5418245" y="3751570"/>
            <a:ext cx="585519" cy="216024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 b="1" dirty="0"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9" name="타원 28">
            <a:extLst>
              <a:ext uri="{FF2B5EF4-FFF2-40B4-BE49-F238E27FC236}">
                <a16:creationId xmlns:a16="http://schemas.microsoft.com/office/drawing/2014/main" id="{4F9C22D3-7146-4CB0-8F43-027E6424FCE1}"/>
              </a:ext>
            </a:extLst>
          </p:cNvPr>
          <p:cNvSpPr/>
          <p:nvPr/>
        </p:nvSpPr>
        <p:spPr>
          <a:xfrm>
            <a:off x="5189373" y="3764224"/>
            <a:ext cx="216000" cy="2078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3</a:t>
            </a:r>
            <a:endParaRPr lang="ko-KR" altLang="en-US" sz="10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30" name="TextBox 24">
            <a:extLst>
              <a:ext uri="{FF2B5EF4-FFF2-40B4-BE49-F238E27FC236}">
                <a16:creationId xmlns:a16="http://schemas.microsoft.com/office/drawing/2014/main" id="{758F1BA0-B8BF-413B-9EF1-4206643FE2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919" y="4077073"/>
            <a:ext cx="6075501" cy="108012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 b="1" dirty="0"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32" name="타원 31">
            <a:extLst>
              <a:ext uri="{FF2B5EF4-FFF2-40B4-BE49-F238E27FC236}">
                <a16:creationId xmlns:a16="http://schemas.microsoft.com/office/drawing/2014/main" id="{A730BC08-B45F-4E8A-AA33-652176CA354A}"/>
              </a:ext>
            </a:extLst>
          </p:cNvPr>
          <p:cNvSpPr/>
          <p:nvPr/>
        </p:nvSpPr>
        <p:spPr>
          <a:xfrm>
            <a:off x="453437" y="3838472"/>
            <a:ext cx="216000" cy="2078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2</a:t>
            </a:r>
            <a:endParaRPr lang="ko-KR" altLang="en-US" sz="10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35" name="타원 34">
            <a:extLst>
              <a:ext uri="{FF2B5EF4-FFF2-40B4-BE49-F238E27FC236}">
                <a16:creationId xmlns:a16="http://schemas.microsoft.com/office/drawing/2014/main" id="{B7B0E0CB-79F7-4992-9108-CEEDCD4451B3}"/>
              </a:ext>
            </a:extLst>
          </p:cNvPr>
          <p:cNvSpPr/>
          <p:nvPr/>
        </p:nvSpPr>
        <p:spPr>
          <a:xfrm>
            <a:off x="196339" y="1743631"/>
            <a:ext cx="216000" cy="2078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1</a:t>
            </a:r>
            <a:endParaRPr lang="ko-KR" altLang="en-US" sz="10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37" name="TextBox 24">
            <a:extLst>
              <a:ext uri="{FF2B5EF4-FFF2-40B4-BE49-F238E27FC236}">
                <a16:creationId xmlns:a16="http://schemas.microsoft.com/office/drawing/2014/main" id="{1F78C280-B56D-40B1-942A-0757329B56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918" y="1743825"/>
            <a:ext cx="6075501" cy="890155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 b="1" dirty="0">
              <a:latin typeface="한컴 고딕" pitchFamily="2" charset="-127"/>
              <a:ea typeface="한컴 고딕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59136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직사각형 170"/>
          <p:cNvSpPr/>
          <p:nvPr/>
        </p:nvSpPr>
        <p:spPr>
          <a:xfrm>
            <a:off x="196339" y="890075"/>
            <a:ext cx="6534662" cy="5328592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170" name="직사각형 169"/>
          <p:cNvSpPr/>
          <p:nvPr/>
        </p:nvSpPr>
        <p:spPr>
          <a:xfrm>
            <a:off x="6890521" y="890075"/>
            <a:ext cx="2750400" cy="5328309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graphicFrame>
        <p:nvGraphicFramePr>
          <p:cNvPr id="201" name="표 2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959004"/>
              </p:ext>
            </p:extLst>
          </p:nvPr>
        </p:nvGraphicFramePr>
        <p:xfrm>
          <a:off x="6912000" y="892084"/>
          <a:ext cx="2721520" cy="287079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1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0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2928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1" i="0" u="none" dirty="0">
                          <a:latin typeface="한컴 고딕" pitchFamily="2" charset="-127"/>
                          <a:ea typeface="한컴 고딕" pitchFamily="2" charset="-127"/>
                        </a:rPr>
                        <a:t>요약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00" b="0" i="0" spc="-50" baseline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54000" marB="5400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976">
                <a:tc gridSpan="2">
                  <a:txBody>
                    <a:bodyPr/>
                    <a:lstStyle/>
                    <a:p>
                      <a:pPr algn="l" latinLnBrk="1"/>
                      <a:r>
                        <a:rPr lang="ko-KR" altLang="en-US" sz="1050" b="1" u="sng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기업 참여신청서 작성 화면</a:t>
                      </a:r>
                    </a:p>
                    <a:p>
                      <a:pPr algn="l" latinLnBrk="1"/>
                      <a:r>
                        <a:rPr lang="ko-KR" altLang="en-US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채용자 정보</a:t>
                      </a:r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담당자 정보</a:t>
                      </a:r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첨부서류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채용자 정보</a:t>
                      </a: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“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동 사업으로 지원받고자 하는 청년을 참여신청일 직전 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3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개월 이내 먼저 채용한 경우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”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체크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→ 채용자 성명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채용일 등록 가능</a:t>
                      </a:r>
                      <a:endParaRPr lang="en-US" altLang="ko-KR" sz="1100" b="1" i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2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채용자 정보 항목추가</a:t>
                      </a: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</a:t>
                      </a:r>
                      <a:r>
                        <a:rPr lang="en-US" altLang="ko-KR" sz="10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</a:t>
                      </a:r>
                      <a:r>
                        <a:rPr lang="ko-KR" altLang="en-US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등록할 채용자가 </a:t>
                      </a: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2</a:t>
                      </a:r>
                      <a:r>
                        <a:rPr lang="ko-KR" altLang="en-US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명 이상인 경우</a:t>
                      </a: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항목추가를 선택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후 채용자 정보 추가 작성 가능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3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첨부서류</a:t>
                      </a: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</a:t>
                      </a:r>
                      <a:r>
                        <a:rPr lang="en-US" altLang="ko-KR" sz="10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</a:t>
                      </a:r>
                      <a:r>
                        <a:rPr lang="ko-KR" altLang="en-US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참여신청 증빙서류 제출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3901442"/>
                  </a:ext>
                </a:extLst>
              </a:tr>
            </a:tbl>
          </a:graphicData>
        </a:graphic>
      </p:graphicFrame>
      <p:cxnSp>
        <p:nvCxnSpPr>
          <p:cNvPr id="222" name="직선 연결선 221"/>
          <p:cNvCxnSpPr/>
          <p:nvPr/>
        </p:nvCxnSpPr>
        <p:spPr>
          <a:xfrm>
            <a:off x="1056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직선 연결선 222"/>
          <p:cNvCxnSpPr/>
          <p:nvPr/>
        </p:nvCxnSpPr>
        <p:spPr>
          <a:xfrm>
            <a:off x="1329805" y="6453336"/>
            <a:ext cx="1152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직선 연결선 223"/>
          <p:cNvCxnSpPr/>
          <p:nvPr/>
        </p:nvCxnSpPr>
        <p:spPr>
          <a:xfrm>
            <a:off x="25540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직선 연결선 224"/>
          <p:cNvCxnSpPr/>
          <p:nvPr/>
        </p:nvCxnSpPr>
        <p:spPr>
          <a:xfrm>
            <a:off x="3778205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직선 연결선 225"/>
          <p:cNvCxnSpPr/>
          <p:nvPr/>
        </p:nvCxnSpPr>
        <p:spPr>
          <a:xfrm>
            <a:off x="5002341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직선 연결선 226"/>
          <p:cNvCxnSpPr/>
          <p:nvPr/>
        </p:nvCxnSpPr>
        <p:spPr>
          <a:xfrm>
            <a:off x="6226477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직선 연결선 227"/>
          <p:cNvCxnSpPr/>
          <p:nvPr/>
        </p:nvCxnSpPr>
        <p:spPr>
          <a:xfrm>
            <a:off x="7450613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직선 연결선 228"/>
          <p:cNvCxnSpPr/>
          <p:nvPr/>
        </p:nvCxnSpPr>
        <p:spPr>
          <a:xfrm>
            <a:off x="867474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그림 3">
            <a:extLst>
              <a:ext uri="{FF2B5EF4-FFF2-40B4-BE49-F238E27FC236}">
                <a16:creationId xmlns:a16="http://schemas.microsoft.com/office/drawing/2014/main" id="{68EE50DC-3927-4713-8EC3-50954309D6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415" y="1052736"/>
            <a:ext cx="5005514" cy="5085602"/>
          </a:xfrm>
          <a:prstGeom prst="rect">
            <a:avLst/>
          </a:prstGeom>
        </p:spPr>
      </p:pic>
      <p:sp>
        <p:nvSpPr>
          <p:cNvPr id="21" name="직사각형 20"/>
          <p:cNvSpPr/>
          <p:nvPr/>
        </p:nvSpPr>
        <p:spPr>
          <a:xfrm>
            <a:off x="632520" y="159023"/>
            <a:ext cx="52068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809625" algn="l"/>
              </a:tabLst>
            </a:pP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고용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24 </a:t>
            </a:r>
            <a:r>
              <a:rPr lang="ko-KR" altLang="en-US" sz="2400" b="1" dirty="0" err="1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대민포털</a:t>
            </a: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 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– </a:t>
            </a: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참여신청서 작성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(7)</a:t>
            </a:r>
            <a:endParaRPr lang="ko-KR" altLang="en-US" sz="2400" b="1" dirty="0">
              <a:solidFill>
                <a:schemeClr val="accent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8781" y="159023"/>
            <a:ext cx="445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 1</a:t>
            </a:r>
            <a:endParaRPr lang="ko-KR" altLang="en-US" sz="24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34" name="TextBox 24"/>
          <p:cNvSpPr txBox="1">
            <a:spLocks noChangeArrowheads="1"/>
          </p:cNvSpPr>
          <p:nvPr/>
        </p:nvSpPr>
        <p:spPr bwMode="auto">
          <a:xfrm>
            <a:off x="842023" y="1052736"/>
            <a:ext cx="5062905" cy="1600539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 b="1" dirty="0"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36" name="타원 35"/>
          <p:cNvSpPr/>
          <p:nvPr/>
        </p:nvSpPr>
        <p:spPr>
          <a:xfrm>
            <a:off x="561975" y="1049435"/>
            <a:ext cx="209504" cy="23236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1</a:t>
            </a:r>
            <a:endParaRPr lang="ko-KR" altLang="en-US" sz="10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grpSp>
        <p:nvGrpSpPr>
          <p:cNvPr id="26" name="그룹 25"/>
          <p:cNvGrpSpPr/>
          <p:nvPr/>
        </p:nvGrpSpPr>
        <p:grpSpPr>
          <a:xfrm>
            <a:off x="4561242" y="1931642"/>
            <a:ext cx="899581" cy="218859"/>
            <a:chOff x="5077066" y="4985568"/>
            <a:chExt cx="1042294" cy="218859"/>
          </a:xfrm>
        </p:grpSpPr>
        <p:sp>
          <p:nvSpPr>
            <p:cNvPr id="27" name="타원 26"/>
            <p:cNvSpPr/>
            <p:nvPr/>
          </p:nvSpPr>
          <p:spPr>
            <a:xfrm>
              <a:off x="5077066" y="4985568"/>
              <a:ext cx="261026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50" b="1" dirty="0">
                  <a:solidFill>
                    <a:schemeClr val="bg1"/>
                  </a:solidFill>
                  <a:latin typeface="한컴 고딕" pitchFamily="2" charset="-127"/>
                  <a:ea typeface="한컴 고딕" pitchFamily="2" charset="-127"/>
                </a:rPr>
                <a:t>2</a:t>
              </a:r>
              <a:endParaRPr lang="ko-KR" altLang="en-US" sz="100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endParaRPr>
            </a:p>
          </p:txBody>
        </p:sp>
        <p:sp>
          <p:nvSpPr>
            <p:cNvPr id="28" name="TextBox 24"/>
            <p:cNvSpPr txBox="1">
              <a:spLocks noChangeArrowheads="1"/>
            </p:cNvSpPr>
            <p:nvPr/>
          </p:nvSpPr>
          <p:spPr bwMode="auto">
            <a:xfrm>
              <a:off x="5432091" y="4988428"/>
              <a:ext cx="687269" cy="215999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ys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eaLnBrk="1" hangingPunct="1"/>
              <a:endParaRPr lang="ko-KR" altLang="en-US" b="1" dirty="0">
                <a:latin typeface="한컴 고딕" pitchFamily="2" charset="-127"/>
                <a:ea typeface="한컴 고딕" pitchFamily="2" charset="-127"/>
              </a:endParaRPr>
            </a:p>
          </p:txBody>
        </p:sp>
      </p:grpSp>
      <p:sp>
        <p:nvSpPr>
          <p:cNvPr id="22" name="TextBox 24">
            <a:extLst>
              <a:ext uri="{FF2B5EF4-FFF2-40B4-BE49-F238E27FC236}">
                <a16:creationId xmlns:a16="http://schemas.microsoft.com/office/drawing/2014/main" id="{E830347C-FED7-4BA7-96EE-995DB7732B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0015" y="4204725"/>
            <a:ext cx="5062905" cy="1933613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 b="1" dirty="0"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id="{7379F3A2-9895-415F-8C83-A46F3C9D35BB}"/>
              </a:ext>
            </a:extLst>
          </p:cNvPr>
          <p:cNvSpPr/>
          <p:nvPr/>
        </p:nvSpPr>
        <p:spPr>
          <a:xfrm>
            <a:off x="714903" y="4163442"/>
            <a:ext cx="209504" cy="23236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3</a:t>
            </a:r>
            <a:endParaRPr lang="ko-KR" altLang="en-US" sz="10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66076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직사각형 170"/>
          <p:cNvSpPr/>
          <p:nvPr/>
        </p:nvSpPr>
        <p:spPr>
          <a:xfrm>
            <a:off x="196339" y="890075"/>
            <a:ext cx="6534662" cy="5328592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170" name="직사각형 169"/>
          <p:cNvSpPr/>
          <p:nvPr/>
        </p:nvSpPr>
        <p:spPr>
          <a:xfrm>
            <a:off x="6894488" y="890358"/>
            <a:ext cx="2750400" cy="5328309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graphicFrame>
        <p:nvGraphicFramePr>
          <p:cNvPr id="201" name="표 2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3453663"/>
              </p:ext>
            </p:extLst>
          </p:nvPr>
        </p:nvGraphicFramePr>
        <p:xfrm>
          <a:off x="6912000" y="892084"/>
          <a:ext cx="2721520" cy="186993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1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0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2928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1" i="0" u="none" dirty="0">
                          <a:latin typeface="한컴 고딕" pitchFamily="2" charset="-127"/>
                          <a:ea typeface="한컴 고딕" pitchFamily="2" charset="-127"/>
                        </a:rPr>
                        <a:t>요약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00" b="0" i="0" spc="-50" baseline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54000" marB="5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976">
                <a:tc gridSpan="2">
                  <a:txBody>
                    <a:bodyPr/>
                    <a:lstStyle/>
                    <a:p>
                      <a:pPr algn="l" latinLnBrk="1"/>
                      <a:r>
                        <a:rPr lang="ko-KR" altLang="en-US" sz="1050" b="1" u="sng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기업 참여신청서 작성 화면</a:t>
                      </a:r>
                    </a:p>
                    <a:p>
                      <a:pPr algn="l" latinLnBrk="1"/>
                      <a:r>
                        <a:rPr lang="ko-KR" altLang="en-US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확인서 </a:t>
                      </a:r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(</a:t>
                      </a:r>
                      <a:r>
                        <a:rPr lang="ko-KR" altLang="en-US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기업</a:t>
                      </a:r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)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지원제외 기업</a:t>
                      </a: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“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예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”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를 선택한 항목이 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개 이상 있는 경우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신청 불가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u="none" baseline="0" dirty="0">
                        <a:solidFill>
                          <a:srgbClr val="FF0000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※ 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지침 내 확인서가 변경될 경우 내용이 변경될 수 있습니다</a:t>
                      </a: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.</a:t>
                      </a:r>
                      <a:endParaRPr lang="en-US" altLang="ko-KR" sz="950" b="1" i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22" name="직선 연결선 221"/>
          <p:cNvCxnSpPr/>
          <p:nvPr/>
        </p:nvCxnSpPr>
        <p:spPr>
          <a:xfrm>
            <a:off x="1056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직선 연결선 222"/>
          <p:cNvCxnSpPr/>
          <p:nvPr/>
        </p:nvCxnSpPr>
        <p:spPr>
          <a:xfrm>
            <a:off x="1329805" y="6453336"/>
            <a:ext cx="1152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직선 연결선 223"/>
          <p:cNvCxnSpPr/>
          <p:nvPr/>
        </p:nvCxnSpPr>
        <p:spPr>
          <a:xfrm>
            <a:off x="25540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직선 연결선 224"/>
          <p:cNvCxnSpPr/>
          <p:nvPr/>
        </p:nvCxnSpPr>
        <p:spPr>
          <a:xfrm>
            <a:off x="3778205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직선 연결선 225"/>
          <p:cNvCxnSpPr/>
          <p:nvPr/>
        </p:nvCxnSpPr>
        <p:spPr>
          <a:xfrm>
            <a:off x="5002341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직선 연결선 226"/>
          <p:cNvCxnSpPr/>
          <p:nvPr/>
        </p:nvCxnSpPr>
        <p:spPr>
          <a:xfrm>
            <a:off x="6226477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직선 연결선 227"/>
          <p:cNvCxnSpPr/>
          <p:nvPr/>
        </p:nvCxnSpPr>
        <p:spPr>
          <a:xfrm>
            <a:off x="7450613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직선 연결선 228"/>
          <p:cNvCxnSpPr/>
          <p:nvPr/>
        </p:nvCxnSpPr>
        <p:spPr>
          <a:xfrm>
            <a:off x="867474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632520" y="159023"/>
            <a:ext cx="52068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809625" algn="l"/>
              </a:tabLst>
            </a:pP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고용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24 </a:t>
            </a:r>
            <a:r>
              <a:rPr lang="ko-KR" altLang="en-US" sz="2400" b="1" dirty="0" err="1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대민포털</a:t>
            </a: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 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– </a:t>
            </a: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참여신청서 작성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(8)</a:t>
            </a:r>
            <a:endParaRPr lang="ko-KR" altLang="en-US" sz="2400" b="1" dirty="0">
              <a:solidFill>
                <a:schemeClr val="accent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8781" y="159023"/>
            <a:ext cx="445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 1</a:t>
            </a:r>
            <a:endParaRPr lang="ko-KR" altLang="en-US" sz="24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4815F77A-6BAA-4BB7-945D-E6CA99A1FA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439" y="994040"/>
            <a:ext cx="6062462" cy="4869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912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직사각형 170"/>
          <p:cNvSpPr/>
          <p:nvPr/>
        </p:nvSpPr>
        <p:spPr>
          <a:xfrm>
            <a:off x="196339" y="890075"/>
            <a:ext cx="6534662" cy="5328592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170" name="직사각형 169"/>
          <p:cNvSpPr/>
          <p:nvPr/>
        </p:nvSpPr>
        <p:spPr>
          <a:xfrm>
            <a:off x="6894488" y="890358"/>
            <a:ext cx="2750400" cy="5328309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graphicFrame>
        <p:nvGraphicFramePr>
          <p:cNvPr id="201" name="표 2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0202164"/>
              </p:ext>
            </p:extLst>
          </p:nvPr>
        </p:nvGraphicFramePr>
        <p:xfrm>
          <a:off x="6912000" y="892084"/>
          <a:ext cx="2721520" cy="215949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1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0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2928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1" i="0" u="none" dirty="0">
                          <a:latin typeface="한컴 고딕" pitchFamily="2" charset="-127"/>
                          <a:ea typeface="한컴 고딕" pitchFamily="2" charset="-127"/>
                        </a:rPr>
                        <a:t>요약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00" b="0" i="0" spc="-50" baseline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54000" marB="5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976">
                <a:tc gridSpan="2">
                  <a:txBody>
                    <a:bodyPr/>
                    <a:lstStyle/>
                    <a:p>
                      <a:pPr algn="l" latinLnBrk="1"/>
                      <a:r>
                        <a:rPr lang="ko-KR" altLang="en-US" sz="1050" b="1" u="sng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기업 참여신청서 작성 화면</a:t>
                      </a:r>
                    </a:p>
                    <a:p>
                      <a:pPr algn="l" latinLnBrk="1"/>
                      <a:r>
                        <a:rPr lang="ko-KR" altLang="en-US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확인서 </a:t>
                      </a:r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(</a:t>
                      </a:r>
                      <a:r>
                        <a:rPr lang="ko-KR" altLang="en-US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청년</a:t>
                      </a:r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)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지원제외 청년</a:t>
                      </a: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“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확인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”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을 선택하지 않은 항목이 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개 이상 있는 경우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신청 불가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“</a:t>
                      </a:r>
                      <a:r>
                        <a:rPr lang="ko-KR" altLang="en-US" sz="950" b="1" u="none" baseline="0" dirty="0" err="1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아니오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”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를 선택한 경우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신청 불가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u="none" baseline="0" dirty="0">
                        <a:solidFill>
                          <a:srgbClr val="FF0000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※ 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지침 내 확인서가 변경될 경우 내용이 변경될 수 있습니다</a:t>
                      </a: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.</a:t>
                      </a:r>
                      <a:endParaRPr lang="en-US" altLang="ko-KR" sz="950" b="1" i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22" name="직선 연결선 221"/>
          <p:cNvCxnSpPr/>
          <p:nvPr/>
        </p:nvCxnSpPr>
        <p:spPr>
          <a:xfrm>
            <a:off x="1056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직선 연결선 222"/>
          <p:cNvCxnSpPr/>
          <p:nvPr/>
        </p:nvCxnSpPr>
        <p:spPr>
          <a:xfrm>
            <a:off x="1329805" y="6453336"/>
            <a:ext cx="1152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직선 연결선 223"/>
          <p:cNvCxnSpPr/>
          <p:nvPr/>
        </p:nvCxnSpPr>
        <p:spPr>
          <a:xfrm>
            <a:off x="25540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직선 연결선 224"/>
          <p:cNvCxnSpPr/>
          <p:nvPr/>
        </p:nvCxnSpPr>
        <p:spPr>
          <a:xfrm>
            <a:off x="3778205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직선 연결선 225"/>
          <p:cNvCxnSpPr/>
          <p:nvPr/>
        </p:nvCxnSpPr>
        <p:spPr>
          <a:xfrm>
            <a:off x="5002341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직선 연결선 226"/>
          <p:cNvCxnSpPr/>
          <p:nvPr/>
        </p:nvCxnSpPr>
        <p:spPr>
          <a:xfrm>
            <a:off x="6226477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직선 연결선 227"/>
          <p:cNvCxnSpPr/>
          <p:nvPr/>
        </p:nvCxnSpPr>
        <p:spPr>
          <a:xfrm>
            <a:off x="7450613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직선 연결선 228"/>
          <p:cNvCxnSpPr/>
          <p:nvPr/>
        </p:nvCxnSpPr>
        <p:spPr>
          <a:xfrm>
            <a:off x="867474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632520" y="159023"/>
            <a:ext cx="52068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809625" algn="l"/>
              </a:tabLst>
            </a:pP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고용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24 </a:t>
            </a:r>
            <a:r>
              <a:rPr lang="ko-KR" altLang="en-US" sz="2400" b="1" dirty="0" err="1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대민포털</a:t>
            </a: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 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– </a:t>
            </a: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참여신청서 작성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(9)</a:t>
            </a:r>
            <a:endParaRPr lang="ko-KR" altLang="en-US" sz="2400" b="1" dirty="0">
              <a:solidFill>
                <a:schemeClr val="accent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8781" y="159023"/>
            <a:ext cx="445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 1</a:t>
            </a:r>
            <a:endParaRPr lang="ko-KR" altLang="en-US" sz="24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1A535AA6-8439-42C0-B4D4-CE902AF686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716" y="1052736"/>
            <a:ext cx="6029907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3182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직사각형 170"/>
          <p:cNvSpPr/>
          <p:nvPr/>
        </p:nvSpPr>
        <p:spPr>
          <a:xfrm>
            <a:off x="196339" y="890075"/>
            <a:ext cx="6534662" cy="5419241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170" name="직사각형 169"/>
          <p:cNvSpPr/>
          <p:nvPr/>
        </p:nvSpPr>
        <p:spPr>
          <a:xfrm>
            <a:off x="6894488" y="890358"/>
            <a:ext cx="2750400" cy="5328309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graphicFrame>
        <p:nvGraphicFramePr>
          <p:cNvPr id="201" name="표 2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0329424"/>
              </p:ext>
            </p:extLst>
          </p:nvPr>
        </p:nvGraphicFramePr>
        <p:xfrm>
          <a:off x="6912000" y="892084"/>
          <a:ext cx="2721520" cy="303711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1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0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2928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1" i="0" u="none" dirty="0">
                          <a:latin typeface="한컴 고딕" pitchFamily="2" charset="-127"/>
                          <a:ea typeface="한컴 고딕" pitchFamily="2" charset="-127"/>
                        </a:rPr>
                        <a:t>요약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00" b="0" i="0" spc="-50" baseline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54000" marB="5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976">
                <a:tc gridSpan="2">
                  <a:txBody>
                    <a:bodyPr/>
                    <a:lstStyle/>
                    <a:p>
                      <a:pPr algn="l" latinLnBrk="1"/>
                      <a:r>
                        <a:rPr lang="ko-KR" altLang="en-US" sz="1050" b="1" u="sng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기업 참여신청서 작성 화면</a:t>
                      </a:r>
                    </a:p>
                    <a:p>
                      <a:pPr algn="l" latinLnBrk="1"/>
                      <a:r>
                        <a:rPr lang="ko-KR" altLang="en-US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개인정보 수집 이용에 대한 동의서</a:t>
                      </a:r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(</a:t>
                      </a:r>
                      <a:r>
                        <a:rPr lang="ko-KR" altLang="en-US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사업주</a:t>
                      </a:r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)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개인정보 수집 이용에 대한 동의서</a:t>
                      </a:r>
                      <a:r>
                        <a:rPr lang="en-US" altLang="ko-KR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(</a:t>
                      </a: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팝업</a:t>
                      </a:r>
                      <a:r>
                        <a:rPr lang="en-US" altLang="ko-KR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전문보기를 누르고 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“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동의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”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버튼을  누르지  않은 경우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홈페이지에서 신청 불가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사업주 명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주민등록번호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(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외국인등록번호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)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를 작성하지 않는 경우 동의 불가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u="none" baseline="0" dirty="0">
                        <a:solidFill>
                          <a:srgbClr val="FF0000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※ 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지침 내 동의서가 변경될 경우 내용이 변경될 수 있습니다</a:t>
                      </a: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.</a:t>
                      </a:r>
                      <a:endParaRPr lang="en-US" altLang="ko-KR" sz="950" b="1" i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2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외국인등록번호가 없는 외국인 사업주의 경우 선택</a:t>
                      </a: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(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필수입력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)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사업주명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법인등록번호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전화번호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외국인등록번호 없는 사유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222" name="직선 연결선 221"/>
          <p:cNvCxnSpPr/>
          <p:nvPr/>
        </p:nvCxnSpPr>
        <p:spPr>
          <a:xfrm>
            <a:off x="1056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직선 연결선 222"/>
          <p:cNvCxnSpPr/>
          <p:nvPr/>
        </p:nvCxnSpPr>
        <p:spPr>
          <a:xfrm>
            <a:off x="1329805" y="6453336"/>
            <a:ext cx="1152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직선 연결선 223"/>
          <p:cNvCxnSpPr/>
          <p:nvPr/>
        </p:nvCxnSpPr>
        <p:spPr>
          <a:xfrm>
            <a:off x="25540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직선 연결선 224"/>
          <p:cNvCxnSpPr/>
          <p:nvPr/>
        </p:nvCxnSpPr>
        <p:spPr>
          <a:xfrm>
            <a:off x="3778205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직선 연결선 225"/>
          <p:cNvCxnSpPr/>
          <p:nvPr/>
        </p:nvCxnSpPr>
        <p:spPr>
          <a:xfrm>
            <a:off x="5002341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직선 연결선 226"/>
          <p:cNvCxnSpPr/>
          <p:nvPr/>
        </p:nvCxnSpPr>
        <p:spPr>
          <a:xfrm>
            <a:off x="6226477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직선 연결선 227"/>
          <p:cNvCxnSpPr/>
          <p:nvPr/>
        </p:nvCxnSpPr>
        <p:spPr>
          <a:xfrm>
            <a:off x="7450613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직선 연결선 228"/>
          <p:cNvCxnSpPr/>
          <p:nvPr/>
        </p:nvCxnSpPr>
        <p:spPr>
          <a:xfrm>
            <a:off x="867474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632520" y="159023"/>
            <a:ext cx="53864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809625" algn="l"/>
              </a:tabLst>
            </a:pP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고용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24 </a:t>
            </a:r>
            <a:r>
              <a:rPr lang="ko-KR" altLang="en-US" sz="2400" b="1" dirty="0" err="1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대민포털</a:t>
            </a: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 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– </a:t>
            </a: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참여신청서 작성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(10)</a:t>
            </a:r>
            <a:endParaRPr lang="ko-KR" altLang="en-US" sz="2400" b="1" dirty="0">
              <a:solidFill>
                <a:schemeClr val="accent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8781" y="159023"/>
            <a:ext cx="445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 1</a:t>
            </a:r>
            <a:endParaRPr lang="ko-KR" altLang="en-US" sz="24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38E95A15-C4A8-4D4C-B0D5-4621F36B7B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794" y="890075"/>
            <a:ext cx="6382641" cy="4685315"/>
          </a:xfrm>
          <a:prstGeom prst="rect">
            <a:avLst/>
          </a:prstGeom>
        </p:spPr>
      </p:pic>
      <p:sp>
        <p:nvSpPr>
          <p:cNvPr id="20" name="TextBox 24"/>
          <p:cNvSpPr txBox="1">
            <a:spLocks noChangeArrowheads="1"/>
          </p:cNvSpPr>
          <p:nvPr/>
        </p:nvSpPr>
        <p:spPr bwMode="auto">
          <a:xfrm>
            <a:off x="499907" y="1011088"/>
            <a:ext cx="6133528" cy="2993976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 b="1" dirty="0"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2" name="타원 21"/>
          <p:cNvSpPr/>
          <p:nvPr/>
        </p:nvSpPr>
        <p:spPr>
          <a:xfrm>
            <a:off x="261112" y="985548"/>
            <a:ext cx="216000" cy="20978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1</a:t>
            </a:r>
            <a:endParaRPr lang="ko-KR" altLang="en-US" sz="10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5" name="타원 24"/>
          <p:cNvSpPr/>
          <p:nvPr/>
        </p:nvSpPr>
        <p:spPr>
          <a:xfrm>
            <a:off x="1257669" y="4797152"/>
            <a:ext cx="225005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2</a:t>
            </a:r>
            <a:endParaRPr lang="ko-KR" altLang="en-US" sz="10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8" name="TextBox 24">
            <a:extLst>
              <a:ext uri="{FF2B5EF4-FFF2-40B4-BE49-F238E27FC236}">
                <a16:creationId xmlns:a16="http://schemas.microsoft.com/office/drawing/2014/main" id="{038D1446-A074-4EE0-B2A8-926EA21E49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8925" y="4796369"/>
            <a:ext cx="3666378" cy="21599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 b="1" dirty="0">
              <a:latin typeface="한컴 고딕" pitchFamily="2" charset="-127"/>
              <a:ea typeface="한컴 고딕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250596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직사각형 170"/>
          <p:cNvSpPr/>
          <p:nvPr/>
        </p:nvSpPr>
        <p:spPr>
          <a:xfrm>
            <a:off x="196339" y="890075"/>
            <a:ext cx="6534662" cy="5328306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170" name="직사각형 169"/>
          <p:cNvSpPr/>
          <p:nvPr/>
        </p:nvSpPr>
        <p:spPr>
          <a:xfrm>
            <a:off x="6894488" y="890358"/>
            <a:ext cx="2750400" cy="5328309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graphicFrame>
        <p:nvGraphicFramePr>
          <p:cNvPr id="201" name="표 2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8301008"/>
              </p:ext>
            </p:extLst>
          </p:nvPr>
        </p:nvGraphicFramePr>
        <p:xfrm>
          <a:off x="6912000" y="892084"/>
          <a:ext cx="2721520" cy="199317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1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0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2928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1" i="0" u="none" dirty="0">
                          <a:latin typeface="한컴 고딕" pitchFamily="2" charset="-127"/>
                          <a:ea typeface="한컴 고딕" pitchFamily="2" charset="-127"/>
                        </a:rPr>
                        <a:t>요약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00" b="0" i="0" spc="-50" baseline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54000" marB="5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976">
                <a:tc gridSpan="2">
                  <a:txBody>
                    <a:bodyPr/>
                    <a:lstStyle/>
                    <a:p>
                      <a:pPr algn="l" latinLnBrk="1"/>
                      <a:r>
                        <a:rPr lang="ko-KR" altLang="en-US" sz="1050" b="1" u="sng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기업 참여신청서 작성 화면</a:t>
                      </a:r>
                    </a:p>
                    <a:p>
                      <a:pPr algn="l" latinLnBrk="1"/>
                      <a:r>
                        <a:rPr lang="ko-KR" altLang="en-US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개인정보 수집 이용에 대한 동의서</a:t>
                      </a:r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(</a:t>
                      </a:r>
                      <a:r>
                        <a:rPr lang="ko-KR" altLang="en-US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사업주</a:t>
                      </a:r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)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개인정보 수집 이용에 대한 동의서</a:t>
                      </a: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전문보기를 통해 동의를 한 경우만 자동으로 내용 기입 </a:t>
                      </a:r>
                      <a:endParaRPr lang="en-US" altLang="ko-KR" sz="950" b="1" u="none" baseline="0" dirty="0">
                        <a:solidFill>
                          <a:srgbClr val="FF0000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2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개인정보 수집 이용 사항 동의 </a:t>
                      </a: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전문보기를 통해 동의를 한 경우만 동의로 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체크 가능</a:t>
                      </a:r>
                      <a:endParaRPr lang="en-US" altLang="ko-KR" sz="950" b="1" u="none" baseline="0" dirty="0">
                        <a:solidFill>
                          <a:srgbClr val="FF0000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222" name="직선 연결선 221"/>
          <p:cNvCxnSpPr/>
          <p:nvPr/>
        </p:nvCxnSpPr>
        <p:spPr>
          <a:xfrm>
            <a:off x="1056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직선 연결선 222"/>
          <p:cNvCxnSpPr/>
          <p:nvPr/>
        </p:nvCxnSpPr>
        <p:spPr>
          <a:xfrm>
            <a:off x="1329805" y="6453336"/>
            <a:ext cx="1152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직선 연결선 223"/>
          <p:cNvCxnSpPr/>
          <p:nvPr/>
        </p:nvCxnSpPr>
        <p:spPr>
          <a:xfrm>
            <a:off x="25540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직선 연결선 224"/>
          <p:cNvCxnSpPr/>
          <p:nvPr/>
        </p:nvCxnSpPr>
        <p:spPr>
          <a:xfrm>
            <a:off x="3778205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직선 연결선 225"/>
          <p:cNvCxnSpPr/>
          <p:nvPr/>
        </p:nvCxnSpPr>
        <p:spPr>
          <a:xfrm>
            <a:off x="5002341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직선 연결선 226"/>
          <p:cNvCxnSpPr/>
          <p:nvPr/>
        </p:nvCxnSpPr>
        <p:spPr>
          <a:xfrm>
            <a:off x="6226477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직선 연결선 227"/>
          <p:cNvCxnSpPr/>
          <p:nvPr/>
        </p:nvCxnSpPr>
        <p:spPr>
          <a:xfrm>
            <a:off x="7450613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직선 연결선 228"/>
          <p:cNvCxnSpPr/>
          <p:nvPr/>
        </p:nvCxnSpPr>
        <p:spPr>
          <a:xfrm>
            <a:off x="867474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632520" y="159023"/>
            <a:ext cx="53864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809625" algn="l"/>
              </a:tabLst>
            </a:pP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고용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24 </a:t>
            </a:r>
            <a:r>
              <a:rPr lang="ko-KR" altLang="en-US" sz="2400" b="1" dirty="0" err="1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대민포털</a:t>
            </a: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 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– </a:t>
            </a: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참여신청서 작성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(11)</a:t>
            </a:r>
            <a:endParaRPr lang="ko-KR" altLang="en-US" sz="2400" b="1" dirty="0">
              <a:solidFill>
                <a:schemeClr val="accent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8781" y="159023"/>
            <a:ext cx="445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 1</a:t>
            </a:r>
            <a:endParaRPr lang="ko-KR" altLang="en-US" sz="24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54CF7B14-E6BE-4813-97C8-B379A7C7CC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45" y="928800"/>
            <a:ext cx="6286577" cy="3724336"/>
          </a:xfrm>
          <a:prstGeom prst="rect">
            <a:avLst/>
          </a:prstGeom>
        </p:spPr>
      </p:pic>
      <p:sp>
        <p:nvSpPr>
          <p:cNvPr id="20" name="TextBox 24"/>
          <p:cNvSpPr txBox="1">
            <a:spLocks noChangeArrowheads="1"/>
          </p:cNvSpPr>
          <p:nvPr/>
        </p:nvSpPr>
        <p:spPr bwMode="auto">
          <a:xfrm>
            <a:off x="396906" y="1468065"/>
            <a:ext cx="6133528" cy="1554286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 b="1" dirty="0"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2" name="타원 21"/>
          <p:cNvSpPr/>
          <p:nvPr/>
        </p:nvSpPr>
        <p:spPr>
          <a:xfrm>
            <a:off x="172351" y="1582361"/>
            <a:ext cx="216000" cy="20978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1</a:t>
            </a:r>
            <a:endParaRPr lang="ko-KR" altLang="en-US" sz="10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5" name="타원 24"/>
          <p:cNvSpPr/>
          <p:nvPr/>
        </p:nvSpPr>
        <p:spPr>
          <a:xfrm>
            <a:off x="211433" y="3969124"/>
            <a:ext cx="225005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2</a:t>
            </a:r>
            <a:endParaRPr lang="ko-KR" altLang="en-US" sz="10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8" name="TextBox 24">
            <a:extLst>
              <a:ext uri="{FF2B5EF4-FFF2-40B4-BE49-F238E27FC236}">
                <a16:creationId xmlns:a16="http://schemas.microsoft.com/office/drawing/2014/main" id="{038D1446-A074-4EE0-B2A8-926EA21E49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423" y="3969124"/>
            <a:ext cx="5927351" cy="485115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 b="1" dirty="0">
              <a:latin typeface="한컴 고딕" pitchFamily="2" charset="-127"/>
              <a:ea typeface="한컴 고딕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685146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직사각형 170"/>
          <p:cNvSpPr/>
          <p:nvPr/>
        </p:nvSpPr>
        <p:spPr>
          <a:xfrm>
            <a:off x="196339" y="890075"/>
            <a:ext cx="6534662" cy="5419241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170" name="직사각형 169"/>
          <p:cNvSpPr/>
          <p:nvPr/>
        </p:nvSpPr>
        <p:spPr>
          <a:xfrm>
            <a:off x="6894488" y="890358"/>
            <a:ext cx="2750400" cy="5328309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graphicFrame>
        <p:nvGraphicFramePr>
          <p:cNvPr id="201" name="표 2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3657649"/>
              </p:ext>
            </p:extLst>
          </p:nvPr>
        </p:nvGraphicFramePr>
        <p:xfrm>
          <a:off x="6912000" y="892084"/>
          <a:ext cx="2721520" cy="22608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1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0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2928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1" i="0" u="none" dirty="0">
                          <a:latin typeface="한컴 고딕" pitchFamily="2" charset="-127"/>
                          <a:ea typeface="한컴 고딕" pitchFamily="2" charset="-127"/>
                        </a:rPr>
                        <a:t>요약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00" b="0" i="0" spc="-50" baseline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54000" marB="5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976">
                <a:tc gridSpan="2">
                  <a:txBody>
                    <a:bodyPr/>
                    <a:lstStyle/>
                    <a:p>
                      <a:pPr algn="l" latinLnBrk="1"/>
                      <a:r>
                        <a:rPr lang="ko-KR" altLang="en-US" sz="1050" b="1" u="sng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기업 참여신청서 작성 화면</a:t>
                      </a:r>
                    </a:p>
                    <a:p>
                      <a:pPr algn="l" latinLnBrk="1"/>
                      <a:r>
                        <a:rPr lang="ko-KR" altLang="en-US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중소기업 지원사업 통합관리시스템 정보 활용을 위한 이용 동의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통합관리시스템 정보활용 동의서</a:t>
                      </a:r>
                      <a:r>
                        <a:rPr lang="en-US" altLang="ko-KR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(</a:t>
                      </a: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팝업</a:t>
                      </a:r>
                      <a:r>
                        <a:rPr lang="en-US" altLang="ko-KR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전문보기를 통해 동의를 한 경우만 동의 가능 </a:t>
                      </a:r>
                      <a:endParaRPr lang="en-US" altLang="ko-KR" sz="950" b="1" u="none" baseline="0" dirty="0">
                        <a:solidFill>
                          <a:srgbClr val="FF0000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u="none" baseline="0" dirty="0">
                        <a:solidFill>
                          <a:srgbClr val="FF0000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※ 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지침 내 동의서가 변경될 경우 내용이 변경될 수 있습니다</a:t>
                      </a: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.</a:t>
                      </a:r>
                      <a:endParaRPr lang="en-US" altLang="ko-KR" sz="950" b="1" i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2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통합관리시스템 정보활용 사항 동의 </a:t>
                      </a: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전문보기를 통해 동의를 한 경우만 동의로 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체크 가능</a:t>
                      </a:r>
                      <a:endParaRPr lang="en-US" altLang="ko-KR" sz="950" b="1" u="none" baseline="0" dirty="0">
                        <a:solidFill>
                          <a:srgbClr val="FF0000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9482075"/>
                  </a:ext>
                </a:extLst>
              </a:tr>
            </a:tbl>
          </a:graphicData>
        </a:graphic>
      </p:graphicFrame>
      <p:cxnSp>
        <p:nvCxnSpPr>
          <p:cNvPr id="222" name="직선 연결선 221"/>
          <p:cNvCxnSpPr/>
          <p:nvPr/>
        </p:nvCxnSpPr>
        <p:spPr>
          <a:xfrm>
            <a:off x="1056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직선 연결선 222"/>
          <p:cNvCxnSpPr/>
          <p:nvPr/>
        </p:nvCxnSpPr>
        <p:spPr>
          <a:xfrm>
            <a:off x="1329805" y="6453336"/>
            <a:ext cx="1152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직선 연결선 223"/>
          <p:cNvCxnSpPr/>
          <p:nvPr/>
        </p:nvCxnSpPr>
        <p:spPr>
          <a:xfrm>
            <a:off x="25540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직선 연결선 224"/>
          <p:cNvCxnSpPr/>
          <p:nvPr/>
        </p:nvCxnSpPr>
        <p:spPr>
          <a:xfrm>
            <a:off x="3778205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직선 연결선 225"/>
          <p:cNvCxnSpPr/>
          <p:nvPr/>
        </p:nvCxnSpPr>
        <p:spPr>
          <a:xfrm>
            <a:off x="5002341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직선 연결선 226"/>
          <p:cNvCxnSpPr/>
          <p:nvPr/>
        </p:nvCxnSpPr>
        <p:spPr>
          <a:xfrm>
            <a:off x="6226477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직선 연결선 227"/>
          <p:cNvCxnSpPr/>
          <p:nvPr/>
        </p:nvCxnSpPr>
        <p:spPr>
          <a:xfrm>
            <a:off x="7450613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직선 연결선 228"/>
          <p:cNvCxnSpPr/>
          <p:nvPr/>
        </p:nvCxnSpPr>
        <p:spPr>
          <a:xfrm>
            <a:off x="867474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632520" y="159023"/>
            <a:ext cx="53864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809625" algn="l"/>
              </a:tabLst>
            </a:pP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고용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24 </a:t>
            </a:r>
            <a:r>
              <a:rPr lang="ko-KR" altLang="en-US" sz="2400" b="1" dirty="0" err="1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대민포털</a:t>
            </a: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 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– </a:t>
            </a: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참여신청서 작성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(12)</a:t>
            </a:r>
            <a:endParaRPr lang="ko-KR" altLang="en-US" sz="2400" b="1" dirty="0">
              <a:solidFill>
                <a:schemeClr val="accent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8781" y="159023"/>
            <a:ext cx="445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 1</a:t>
            </a:r>
            <a:endParaRPr lang="ko-KR" altLang="en-US" sz="24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F907607F-5A5E-4067-8EE1-F6B8E774CE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433" y="969793"/>
            <a:ext cx="6325483" cy="3467319"/>
          </a:xfrm>
          <a:prstGeom prst="rect">
            <a:avLst/>
          </a:prstGeom>
        </p:spPr>
      </p:pic>
      <p:sp>
        <p:nvSpPr>
          <p:cNvPr id="20" name="TextBox 24"/>
          <p:cNvSpPr txBox="1">
            <a:spLocks noChangeArrowheads="1"/>
          </p:cNvSpPr>
          <p:nvPr/>
        </p:nvSpPr>
        <p:spPr bwMode="auto">
          <a:xfrm>
            <a:off x="482165" y="988201"/>
            <a:ext cx="6133528" cy="3579433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 b="1" dirty="0"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2" name="타원 21"/>
          <p:cNvSpPr/>
          <p:nvPr/>
        </p:nvSpPr>
        <p:spPr>
          <a:xfrm>
            <a:off x="261112" y="985548"/>
            <a:ext cx="216000" cy="20978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1</a:t>
            </a:r>
            <a:endParaRPr lang="ko-KR" altLang="en-US" sz="10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pic>
        <p:nvPicPr>
          <p:cNvPr id="24" name="그림 23">
            <a:extLst>
              <a:ext uri="{FF2B5EF4-FFF2-40B4-BE49-F238E27FC236}">
                <a16:creationId xmlns:a16="http://schemas.microsoft.com/office/drawing/2014/main" id="{AD0E5362-59C8-4544-B4B8-2B4E68C069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276" y="4726212"/>
            <a:ext cx="6225417" cy="1451040"/>
          </a:xfrm>
          <a:prstGeom prst="rect">
            <a:avLst/>
          </a:prstGeom>
        </p:spPr>
      </p:pic>
      <p:sp>
        <p:nvSpPr>
          <p:cNvPr id="26" name="타원 25">
            <a:extLst>
              <a:ext uri="{FF2B5EF4-FFF2-40B4-BE49-F238E27FC236}">
                <a16:creationId xmlns:a16="http://schemas.microsoft.com/office/drawing/2014/main" id="{6D10B46E-49C5-473E-ADC6-BEE15CFF7C8F}"/>
              </a:ext>
            </a:extLst>
          </p:cNvPr>
          <p:cNvSpPr/>
          <p:nvPr/>
        </p:nvSpPr>
        <p:spPr>
          <a:xfrm>
            <a:off x="188311" y="4862367"/>
            <a:ext cx="225005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2</a:t>
            </a:r>
            <a:endParaRPr lang="ko-KR" altLang="en-US" sz="10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7" name="TextBox 24">
            <a:extLst>
              <a:ext uri="{FF2B5EF4-FFF2-40B4-BE49-F238E27FC236}">
                <a16:creationId xmlns:a16="http://schemas.microsoft.com/office/drawing/2014/main" id="{219BA940-3E98-4D62-BD05-DD8C231DC8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01" y="4862367"/>
            <a:ext cx="5928859" cy="1314885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 b="1" dirty="0">
              <a:latin typeface="한컴 고딕" pitchFamily="2" charset="-127"/>
              <a:ea typeface="한컴 고딕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727697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직사각형 170"/>
          <p:cNvSpPr/>
          <p:nvPr/>
        </p:nvSpPr>
        <p:spPr>
          <a:xfrm>
            <a:off x="196339" y="890075"/>
            <a:ext cx="6534662" cy="5328306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170" name="직사각형 169"/>
          <p:cNvSpPr/>
          <p:nvPr/>
        </p:nvSpPr>
        <p:spPr>
          <a:xfrm>
            <a:off x="6894488" y="890358"/>
            <a:ext cx="2750400" cy="5328309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graphicFrame>
        <p:nvGraphicFramePr>
          <p:cNvPr id="201" name="표 2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5826782"/>
              </p:ext>
            </p:extLst>
          </p:nvPr>
        </p:nvGraphicFramePr>
        <p:xfrm>
          <a:off x="6912000" y="892084"/>
          <a:ext cx="2721520" cy="21312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1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0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2928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1" i="0" u="none" dirty="0">
                          <a:latin typeface="한컴 고딕" pitchFamily="2" charset="-127"/>
                          <a:ea typeface="한컴 고딕" pitchFamily="2" charset="-127"/>
                        </a:rPr>
                        <a:t>요약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00" b="0" i="0" spc="-50" baseline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54000" marB="5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976">
                <a:tc gridSpan="2">
                  <a:txBody>
                    <a:bodyPr/>
                    <a:lstStyle/>
                    <a:p>
                      <a:pPr algn="l" latinLnBrk="1"/>
                      <a:r>
                        <a:rPr lang="ko-KR" altLang="en-US" sz="1050" b="1" u="sng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기업 참여신청서 작성 화면</a:t>
                      </a:r>
                    </a:p>
                    <a:p>
                      <a:pPr algn="l" latinLnBrk="1"/>
                      <a:r>
                        <a:rPr lang="ko-KR" altLang="en-US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개인정보 수집 이용에 대한 동의서</a:t>
                      </a:r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(</a:t>
                      </a:r>
                      <a:r>
                        <a:rPr lang="ko-KR" altLang="en-US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사업주</a:t>
                      </a:r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)</a:t>
                      </a:r>
                    </a:p>
                    <a:p>
                      <a:pPr algn="l" latinLnBrk="1"/>
                      <a:r>
                        <a:rPr lang="ko-KR" altLang="en-US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임시저장</a:t>
                      </a:r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참여신청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개인정보 수집 이용에 대한 동의서</a:t>
                      </a: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전문보기를 통해 동의를 한 경우만 자동으로 내용 기입 </a:t>
                      </a:r>
                      <a:endParaRPr lang="en-US" altLang="ko-KR" sz="950" b="1" u="none" baseline="0" dirty="0">
                        <a:solidFill>
                          <a:srgbClr val="FF0000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2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개인정보 수집 이용 사항 동의 </a:t>
                      </a: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전문보기를 통해 동의를 한 경우만 동의로 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체크 가능</a:t>
                      </a:r>
                      <a:endParaRPr lang="en-US" altLang="ko-KR" sz="950" b="1" u="none" baseline="0" dirty="0">
                        <a:solidFill>
                          <a:srgbClr val="FF0000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222" name="직선 연결선 221"/>
          <p:cNvCxnSpPr/>
          <p:nvPr/>
        </p:nvCxnSpPr>
        <p:spPr>
          <a:xfrm>
            <a:off x="1056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직선 연결선 222"/>
          <p:cNvCxnSpPr/>
          <p:nvPr/>
        </p:nvCxnSpPr>
        <p:spPr>
          <a:xfrm>
            <a:off x="1329805" y="6453336"/>
            <a:ext cx="1152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직선 연결선 223"/>
          <p:cNvCxnSpPr/>
          <p:nvPr/>
        </p:nvCxnSpPr>
        <p:spPr>
          <a:xfrm>
            <a:off x="25540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직선 연결선 224"/>
          <p:cNvCxnSpPr/>
          <p:nvPr/>
        </p:nvCxnSpPr>
        <p:spPr>
          <a:xfrm>
            <a:off x="3778205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직선 연결선 225"/>
          <p:cNvCxnSpPr/>
          <p:nvPr/>
        </p:nvCxnSpPr>
        <p:spPr>
          <a:xfrm>
            <a:off x="5002341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직선 연결선 226"/>
          <p:cNvCxnSpPr/>
          <p:nvPr/>
        </p:nvCxnSpPr>
        <p:spPr>
          <a:xfrm>
            <a:off x="6226477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직선 연결선 227"/>
          <p:cNvCxnSpPr/>
          <p:nvPr/>
        </p:nvCxnSpPr>
        <p:spPr>
          <a:xfrm>
            <a:off x="7450613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직선 연결선 228"/>
          <p:cNvCxnSpPr/>
          <p:nvPr/>
        </p:nvCxnSpPr>
        <p:spPr>
          <a:xfrm>
            <a:off x="867474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632520" y="159023"/>
            <a:ext cx="53864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809625" algn="l"/>
              </a:tabLst>
            </a:pP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고용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24 </a:t>
            </a:r>
            <a:r>
              <a:rPr lang="ko-KR" altLang="en-US" sz="2400" b="1" dirty="0" err="1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대민포털</a:t>
            </a: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 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– </a:t>
            </a: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참여신청서 작성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(13)</a:t>
            </a:r>
            <a:endParaRPr lang="ko-KR" altLang="en-US" sz="2400" b="1" dirty="0">
              <a:solidFill>
                <a:schemeClr val="accent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8781" y="159023"/>
            <a:ext cx="445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 1</a:t>
            </a:r>
            <a:endParaRPr lang="ko-KR" altLang="en-US" sz="24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54CF7B14-E6BE-4813-97C8-B379A7C7CC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45" y="928800"/>
            <a:ext cx="6286577" cy="3724336"/>
          </a:xfrm>
          <a:prstGeom prst="rect">
            <a:avLst/>
          </a:prstGeom>
        </p:spPr>
      </p:pic>
      <p:sp>
        <p:nvSpPr>
          <p:cNvPr id="20" name="TextBox 24"/>
          <p:cNvSpPr txBox="1">
            <a:spLocks noChangeArrowheads="1"/>
          </p:cNvSpPr>
          <p:nvPr/>
        </p:nvSpPr>
        <p:spPr bwMode="auto">
          <a:xfrm>
            <a:off x="396906" y="1468065"/>
            <a:ext cx="6133528" cy="1554286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 b="1" dirty="0"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2" name="타원 21"/>
          <p:cNvSpPr/>
          <p:nvPr/>
        </p:nvSpPr>
        <p:spPr>
          <a:xfrm>
            <a:off x="172351" y="1582361"/>
            <a:ext cx="216000" cy="20978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1</a:t>
            </a:r>
            <a:endParaRPr lang="ko-KR" altLang="en-US" sz="10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5" name="타원 24"/>
          <p:cNvSpPr/>
          <p:nvPr/>
        </p:nvSpPr>
        <p:spPr>
          <a:xfrm>
            <a:off x="231067" y="3554228"/>
            <a:ext cx="225005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2</a:t>
            </a:r>
            <a:endParaRPr lang="ko-KR" altLang="en-US" sz="10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8" name="TextBox 24">
            <a:extLst>
              <a:ext uri="{FF2B5EF4-FFF2-40B4-BE49-F238E27FC236}">
                <a16:creationId xmlns:a16="http://schemas.microsoft.com/office/drawing/2014/main" id="{038D1446-A074-4EE0-B2A8-926EA21E49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84" y="3330463"/>
            <a:ext cx="5927351" cy="485115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 b="1" dirty="0">
              <a:latin typeface="한컴 고딕" pitchFamily="2" charset="-127"/>
              <a:ea typeface="한컴 고딕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722613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직사각형 170"/>
          <p:cNvSpPr/>
          <p:nvPr/>
        </p:nvSpPr>
        <p:spPr>
          <a:xfrm>
            <a:off x="196339" y="890075"/>
            <a:ext cx="6534662" cy="5328592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170" name="직사각형 169"/>
          <p:cNvSpPr/>
          <p:nvPr/>
        </p:nvSpPr>
        <p:spPr>
          <a:xfrm>
            <a:off x="6894488" y="890358"/>
            <a:ext cx="2750400" cy="5328309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graphicFrame>
        <p:nvGraphicFramePr>
          <p:cNvPr id="201" name="표 2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851517"/>
              </p:ext>
            </p:extLst>
          </p:nvPr>
        </p:nvGraphicFramePr>
        <p:xfrm>
          <a:off x="6912000" y="892084"/>
          <a:ext cx="2721520" cy="345621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1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0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2928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1" i="0" u="none" dirty="0">
                          <a:latin typeface="한컴 고딕" pitchFamily="2" charset="-127"/>
                          <a:ea typeface="한컴 고딕" pitchFamily="2" charset="-127"/>
                        </a:rPr>
                        <a:t>요약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00" b="0" i="0" spc="-50" baseline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54000" marB="5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97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b="1" u="sng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기업 참여신청서 작성 화면</a:t>
                      </a:r>
                      <a:endParaRPr lang="en-US" altLang="ko-KR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algn="l" latinLnBrk="1"/>
                      <a:r>
                        <a:rPr lang="ko-KR" altLang="en-US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표준 사업 지원 협약서</a:t>
                      </a:r>
                      <a:endParaRPr lang="en-US" altLang="ko-KR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표준 청년일자리도약장려금 사업 지원 협약서</a:t>
                      </a: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내용을 숙지 후 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“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위 내용을 확인하였습니다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.”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체크 </a:t>
                      </a:r>
                      <a:endParaRPr lang="en-US" altLang="ko-KR" sz="950" b="1" i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2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i="0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참여신청</a:t>
                      </a:r>
                      <a:endParaRPr lang="en-US" altLang="ko-KR" sz="1050" b="1" i="0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i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필수항목</a:t>
                      </a:r>
                      <a:r>
                        <a:rPr lang="en-US" altLang="ko-KR" sz="950" b="1" u="none" baseline="0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(*)</a:t>
                      </a:r>
                      <a:r>
                        <a:rPr lang="ko-KR" altLang="en-US" sz="950" b="1" u="none" baseline="0" dirty="0">
                          <a:solidFill>
                            <a:schemeClr val="tx1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이 모두 작성된 경우 신청 가능</a:t>
                      </a:r>
                      <a:r>
                        <a:rPr lang="en-US" altLang="ko-KR" sz="950" b="1" u="none" baseline="0" dirty="0">
                          <a:solidFill>
                            <a:schemeClr val="tx1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(</a:t>
                      </a:r>
                      <a:r>
                        <a:rPr lang="ko-KR" altLang="en-US" sz="950" b="1" u="none" baseline="0" dirty="0">
                          <a:solidFill>
                            <a:schemeClr val="tx1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참여신청서 신청기간 내에만 가능</a:t>
                      </a:r>
                      <a:r>
                        <a:rPr lang="en-US" altLang="ko-KR" sz="950" b="1" u="none" baseline="0" dirty="0">
                          <a:solidFill>
                            <a:schemeClr val="tx1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채용계획 내 채용예정인원 합이 지원한도보다 큰 경우 신청 불가</a:t>
                      </a:r>
                      <a:endParaRPr lang="en-US" altLang="ko-KR" sz="950" b="1" i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i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채용계획 내 채용예정인원 합계와 동일 사업주가 신청한 참여신청서 내 채용예정인원 합계가 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30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명을 초과할 경우 알림 제공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222" name="직선 연결선 221"/>
          <p:cNvCxnSpPr/>
          <p:nvPr/>
        </p:nvCxnSpPr>
        <p:spPr>
          <a:xfrm>
            <a:off x="1056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직선 연결선 222"/>
          <p:cNvCxnSpPr/>
          <p:nvPr/>
        </p:nvCxnSpPr>
        <p:spPr>
          <a:xfrm>
            <a:off x="1329805" y="6453336"/>
            <a:ext cx="1152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직선 연결선 223"/>
          <p:cNvCxnSpPr/>
          <p:nvPr/>
        </p:nvCxnSpPr>
        <p:spPr>
          <a:xfrm>
            <a:off x="25540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직선 연결선 224"/>
          <p:cNvCxnSpPr/>
          <p:nvPr/>
        </p:nvCxnSpPr>
        <p:spPr>
          <a:xfrm>
            <a:off x="3778205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직선 연결선 225"/>
          <p:cNvCxnSpPr/>
          <p:nvPr/>
        </p:nvCxnSpPr>
        <p:spPr>
          <a:xfrm>
            <a:off x="5002341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직선 연결선 226"/>
          <p:cNvCxnSpPr/>
          <p:nvPr/>
        </p:nvCxnSpPr>
        <p:spPr>
          <a:xfrm>
            <a:off x="6226477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직선 연결선 227"/>
          <p:cNvCxnSpPr/>
          <p:nvPr/>
        </p:nvCxnSpPr>
        <p:spPr>
          <a:xfrm>
            <a:off x="7450613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직선 연결선 228"/>
          <p:cNvCxnSpPr/>
          <p:nvPr/>
        </p:nvCxnSpPr>
        <p:spPr>
          <a:xfrm>
            <a:off x="867474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632520" y="159023"/>
            <a:ext cx="53864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809625" algn="l"/>
              </a:tabLst>
            </a:pP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고용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24 </a:t>
            </a:r>
            <a:r>
              <a:rPr lang="ko-KR" altLang="en-US" sz="2400" b="1" dirty="0" err="1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대민포털</a:t>
            </a: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 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– </a:t>
            </a: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참여신청서 작성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(14)</a:t>
            </a:r>
            <a:endParaRPr lang="ko-KR" altLang="en-US" sz="2400" b="1" dirty="0">
              <a:solidFill>
                <a:schemeClr val="accent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8781" y="159023"/>
            <a:ext cx="445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 1</a:t>
            </a:r>
            <a:endParaRPr lang="ko-KR" altLang="en-US" sz="24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8AA39FCF-20CC-4B07-A489-8162A2A7024B}"/>
              </a:ext>
            </a:extLst>
          </p:cNvPr>
          <p:cNvGrpSpPr/>
          <p:nvPr/>
        </p:nvGrpSpPr>
        <p:grpSpPr>
          <a:xfrm>
            <a:off x="337375" y="1436692"/>
            <a:ext cx="6193816" cy="4235357"/>
            <a:chOff x="632520" y="1641915"/>
            <a:chExt cx="7364349" cy="5035772"/>
          </a:xfrm>
        </p:grpSpPr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2122E542-26DB-4C1E-8A34-8B61038E5D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2520" y="1641915"/>
              <a:ext cx="7315200" cy="2286000"/>
            </a:xfrm>
            <a:prstGeom prst="rect">
              <a:avLst/>
            </a:prstGeom>
          </p:spPr>
        </p:pic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200C8E34-8860-4655-AC78-E36E71C918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1669" y="4067837"/>
              <a:ext cx="7315200" cy="2609850"/>
            </a:xfrm>
            <a:prstGeom prst="rect">
              <a:avLst/>
            </a:prstGeom>
          </p:spPr>
        </p:pic>
      </p:grpSp>
      <p:sp>
        <p:nvSpPr>
          <p:cNvPr id="20" name="TextBox 24"/>
          <p:cNvSpPr txBox="1">
            <a:spLocks noChangeArrowheads="1"/>
          </p:cNvSpPr>
          <p:nvPr/>
        </p:nvSpPr>
        <p:spPr bwMode="auto">
          <a:xfrm>
            <a:off x="534737" y="1772816"/>
            <a:ext cx="5858423" cy="3096344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 b="1" dirty="0"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2" name="타원 21"/>
          <p:cNvSpPr/>
          <p:nvPr/>
        </p:nvSpPr>
        <p:spPr>
          <a:xfrm>
            <a:off x="317911" y="1533230"/>
            <a:ext cx="216000" cy="20978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1</a:t>
            </a:r>
            <a:endParaRPr lang="ko-KR" altLang="en-US" sz="10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5" name="타원 24"/>
          <p:cNvSpPr/>
          <p:nvPr/>
        </p:nvSpPr>
        <p:spPr>
          <a:xfrm>
            <a:off x="5312579" y="5183237"/>
            <a:ext cx="225005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2</a:t>
            </a:r>
            <a:endParaRPr lang="ko-KR" altLang="en-US" sz="10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8" name="TextBox 24">
            <a:extLst>
              <a:ext uri="{FF2B5EF4-FFF2-40B4-BE49-F238E27FC236}">
                <a16:creationId xmlns:a16="http://schemas.microsoft.com/office/drawing/2014/main" id="{038D1446-A074-4EE0-B2A8-926EA21E49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1072" y="5054604"/>
            <a:ext cx="841429" cy="462628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 b="1" dirty="0"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DD5AD381-283D-4224-BDBF-037004BD1621}"/>
              </a:ext>
            </a:extLst>
          </p:cNvPr>
          <p:cNvSpPr/>
          <p:nvPr/>
        </p:nvSpPr>
        <p:spPr>
          <a:xfrm>
            <a:off x="1905805" y="2056564"/>
            <a:ext cx="576000" cy="2097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0657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직사각형 170"/>
          <p:cNvSpPr/>
          <p:nvPr/>
        </p:nvSpPr>
        <p:spPr>
          <a:xfrm>
            <a:off x="196339" y="890075"/>
            <a:ext cx="6534662" cy="5328592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170" name="직사각형 169"/>
          <p:cNvSpPr/>
          <p:nvPr/>
        </p:nvSpPr>
        <p:spPr>
          <a:xfrm>
            <a:off x="6894488" y="890358"/>
            <a:ext cx="2750400" cy="5328309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graphicFrame>
        <p:nvGraphicFramePr>
          <p:cNvPr id="201" name="표 2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4839971"/>
              </p:ext>
            </p:extLst>
          </p:nvPr>
        </p:nvGraphicFramePr>
        <p:xfrm>
          <a:off x="6912000" y="892084"/>
          <a:ext cx="2721520" cy="178611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1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0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2928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1" i="0" u="none" dirty="0">
                          <a:latin typeface="한컴 고딕" pitchFamily="2" charset="-127"/>
                          <a:ea typeface="한컴 고딕" pitchFamily="2" charset="-127"/>
                        </a:rPr>
                        <a:t>요약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00" b="0" i="0" spc="-50" baseline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54000" marB="5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976">
                <a:tc gridSpan="2">
                  <a:txBody>
                    <a:bodyPr/>
                    <a:lstStyle/>
                    <a:p>
                      <a:pPr algn="l" latinLnBrk="1"/>
                      <a:r>
                        <a:rPr lang="ko-KR" altLang="en-US" sz="1050" b="1" u="sng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고용</a:t>
                      </a:r>
                      <a:r>
                        <a:rPr lang="en-US" altLang="ko-KR" sz="1050" b="1" u="sng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24 </a:t>
                      </a:r>
                      <a:r>
                        <a:rPr lang="ko-KR" altLang="en-US" sz="1050" b="1" u="sng" dirty="0" err="1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대민포털</a:t>
                      </a:r>
                      <a:r>
                        <a:rPr lang="ko-KR" altLang="en-US" sz="1050" b="1" u="sng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홈페이지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로그인</a:t>
                      </a: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공동인증서로 로그인 </a:t>
                      </a: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(</a:t>
                      </a: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사업자등록번호 기준</a:t>
                      </a:r>
                      <a:r>
                        <a:rPr lang="en-US" altLang="ko-KR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대리인 도약장려금 업무수행 불가</a:t>
                      </a: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22" name="직선 연결선 221"/>
          <p:cNvCxnSpPr/>
          <p:nvPr/>
        </p:nvCxnSpPr>
        <p:spPr>
          <a:xfrm>
            <a:off x="1056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직선 연결선 222"/>
          <p:cNvCxnSpPr/>
          <p:nvPr/>
        </p:nvCxnSpPr>
        <p:spPr>
          <a:xfrm>
            <a:off x="1329805" y="6453336"/>
            <a:ext cx="1152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직선 연결선 223"/>
          <p:cNvCxnSpPr/>
          <p:nvPr/>
        </p:nvCxnSpPr>
        <p:spPr>
          <a:xfrm>
            <a:off x="25540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직선 연결선 224"/>
          <p:cNvCxnSpPr/>
          <p:nvPr/>
        </p:nvCxnSpPr>
        <p:spPr>
          <a:xfrm>
            <a:off x="3778205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직선 연결선 225"/>
          <p:cNvCxnSpPr/>
          <p:nvPr/>
        </p:nvCxnSpPr>
        <p:spPr>
          <a:xfrm>
            <a:off x="5002341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직선 연결선 226"/>
          <p:cNvCxnSpPr/>
          <p:nvPr/>
        </p:nvCxnSpPr>
        <p:spPr>
          <a:xfrm>
            <a:off x="6226477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직선 연결선 227"/>
          <p:cNvCxnSpPr/>
          <p:nvPr/>
        </p:nvCxnSpPr>
        <p:spPr>
          <a:xfrm>
            <a:off x="7450613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직선 연결선 228"/>
          <p:cNvCxnSpPr/>
          <p:nvPr/>
        </p:nvCxnSpPr>
        <p:spPr>
          <a:xfrm>
            <a:off x="867474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632520" y="159023"/>
            <a:ext cx="51203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809625" algn="l"/>
              </a:tabLst>
            </a:pP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고용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24 </a:t>
            </a:r>
            <a:r>
              <a:rPr lang="ko-KR" altLang="en-US" sz="2400" b="1" dirty="0" err="1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대민포털</a:t>
            </a: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 홈페이지 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– </a:t>
            </a: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기업회원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8781" y="159023"/>
            <a:ext cx="445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 1</a:t>
            </a:r>
            <a:endParaRPr lang="ko-KR" altLang="en-US" sz="24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19414885-2B57-4F87-BF8F-6866BDB5D021}"/>
              </a:ext>
            </a:extLst>
          </p:cNvPr>
          <p:cNvSpPr/>
          <p:nvPr/>
        </p:nvSpPr>
        <p:spPr>
          <a:xfrm>
            <a:off x="2216696" y="5589240"/>
            <a:ext cx="2207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809625" algn="l"/>
              </a:tabLst>
            </a:pPr>
            <a:r>
              <a:rPr lang="en-US" altLang="ko-KR" b="1" u="sng" dirty="0">
                <a:solidFill>
                  <a:srgbClr val="3333FF"/>
                </a:solidFill>
                <a:latin typeface="한컴 고딕" pitchFamily="2" charset="-127"/>
                <a:ea typeface="한컴 고딕" pitchFamily="2" charset="-127"/>
              </a:rPr>
              <a:t>www.work24.go.kr</a:t>
            </a:r>
            <a:endParaRPr lang="ko-KR" altLang="en-US" b="1" u="sng" dirty="0">
              <a:solidFill>
                <a:srgbClr val="3333FF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E3C001BC-EB18-4416-B419-AAE09124FF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722" y="757030"/>
            <a:ext cx="6122601" cy="4714875"/>
          </a:xfrm>
          <a:prstGeom prst="rect">
            <a:avLst/>
          </a:prstGeom>
        </p:spPr>
      </p:pic>
      <p:sp>
        <p:nvSpPr>
          <p:cNvPr id="26" name="TextBox 24">
            <a:extLst>
              <a:ext uri="{FF2B5EF4-FFF2-40B4-BE49-F238E27FC236}">
                <a16:creationId xmlns:a16="http://schemas.microsoft.com/office/drawing/2014/main" id="{B44DFB0C-6070-430E-BB3C-17B39A22C8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4637" y="1484784"/>
            <a:ext cx="413933" cy="20199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 b="1" dirty="0"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7" name="타원 26">
            <a:extLst>
              <a:ext uri="{FF2B5EF4-FFF2-40B4-BE49-F238E27FC236}">
                <a16:creationId xmlns:a16="http://schemas.microsoft.com/office/drawing/2014/main" id="{AD249F7A-02BE-46CF-B071-567870D3CFF2}"/>
              </a:ext>
            </a:extLst>
          </p:cNvPr>
          <p:cNvSpPr/>
          <p:nvPr/>
        </p:nvSpPr>
        <p:spPr>
          <a:xfrm>
            <a:off x="4939803" y="1448780"/>
            <a:ext cx="287670" cy="27399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1</a:t>
            </a:r>
            <a:endParaRPr lang="ko-KR" altLang="en-US" sz="10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997857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직사각형 170"/>
          <p:cNvSpPr/>
          <p:nvPr/>
        </p:nvSpPr>
        <p:spPr>
          <a:xfrm>
            <a:off x="196339" y="890075"/>
            <a:ext cx="6534662" cy="5328592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170" name="직사각형 169"/>
          <p:cNvSpPr/>
          <p:nvPr/>
        </p:nvSpPr>
        <p:spPr>
          <a:xfrm>
            <a:off x="6894488" y="890358"/>
            <a:ext cx="2750400" cy="5328309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graphicFrame>
        <p:nvGraphicFramePr>
          <p:cNvPr id="201" name="표 2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070348"/>
              </p:ext>
            </p:extLst>
          </p:nvPr>
        </p:nvGraphicFramePr>
        <p:xfrm>
          <a:off x="6912000" y="892084"/>
          <a:ext cx="2721520" cy="245037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1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0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2928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1" i="0" u="none" dirty="0">
                          <a:latin typeface="한컴 고딕" pitchFamily="2" charset="-127"/>
                          <a:ea typeface="한컴 고딕" pitchFamily="2" charset="-127"/>
                        </a:rPr>
                        <a:t>요약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00" b="0" i="0" spc="-50" baseline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54000" marB="5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97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b="1" u="sng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기업 참여신청서 보완요청 화면</a:t>
                      </a:r>
                    </a:p>
                    <a:p>
                      <a:pPr algn="l" latinLnBrk="1"/>
                      <a:r>
                        <a:rPr lang="ko-KR" altLang="en-US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참여신청 현황</a:t>
                      </a:r>
                      <a:endParaRPr lang="en-US" altLang="ko-KR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10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참여신청 현황 처리상태 </a:t>
                      </a:r>
                      <a:endParaRPr lang="en-US" altLang="ko-KR" sz="110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10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보완요청시 처리상태가 보완요청으로 표시</a:t>
                      </a:r>
                      <a:endParaRPr lang="en-US" altLang="ko-KR" sz="950" b="1" i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2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100" b="1" i="0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추가 작업</a:t>
                      </a:r>
                      <a:endParaRPr lang="en-US" altLang="ko-KR" sz="1100" b="1" i="0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i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schemeClr val="tx1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schemeClr val="tx1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상세보기 버튼 </a:t>
                      </a:r>
                      <a:r>
                        <a:rPr lang="ko-KR" altLang="en-US" sz="950" b="1" u="none" baseline="0" dirty="0" err="1">
                          <a:solidFill>
                            <a:schemeClr val="tx1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클릭시</a:t>
                      </a:r>
                      <a:r>
                        <a:rPr lang="ko-KR" altLang="en-US" sz="950" b="1" u="none" baseline="0" dirty="0">
                          <a:solidFill>
                            <a:schemeClr val="tx1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보완요청 화면으로 </a:t>
                      </a:r>
                      <a:endParaRPr lang="en-US" altLang="ko-KR" sz="950" b="1" u="none" baseline="0" dirty="0">
                        <a:solidFill>
                          <a:schemeClr val="tx1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950" b="1" u="none" baseline="0" dirty="0">
                          <a:solidFill>
                            <a:schemeClr val="tx1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이동</a:t>
                      </a:r>
                      <a:endParaRPr lang="en-US" altLang="ko-KR" sz="950" b="1" u="none" baseline="0" dirty="0">
                        <a:solidFill>
                          <a:schemeClr val="tx1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반려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·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보완 사유 </a:t>
                      </a:r>
                      <a:r>
                        <a:rPr lang="ko-KR" altLang="en-US" sz="950" b="1" u="none" baseline="0" dirty="0" err="1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클릭시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보완요청 사유 확인 가능</a:t>
                      </a:r>
                      <a:endParaRPr lang="en-US" altLang="ko-KR" sz="950" b="1" i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222" name="직선 연결선 221"/>
          <p:cNvCxnSpPr/>
          <p:nvPr/>
        </p:nvCxnSpPr>
        <p:spPr>
          <a:xfrm>
            <a:off x="1056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직선 연결선 222"/>
          <p:cNvCxnSpPr/>
          <p:nvPr/>
        </p:nvCxnSpPr>
        <p:spPr>
          <a:xfrm>
            <a:off x="1329805" y="6453336"/>
            <a:ext cx="1152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직선 연결선 223"/>
          <p:cNvCxnSpPr/>
          <p:nvPr/>
        </p:nvCxnSpPr>
        <p:spPr>
          <a:xfrm>
            <a:off x="25540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직선 연결선 224"/>
          <p:cNvCxnSpPr/>
          <p:nvPr/>
        </p:nvCxnSpPr>
        <p:spPr>
          <a:xfrm>
            <a:off x="3778205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직선 연결선 225"/>
          <p:cNvCxnSpPr/>
          <p:nvPr/>
        </p:nvCxnSpPr>
        <p:spPr>
          <a:xfrm>
            <a:off x="5002341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직선 연결선 226"/>
          <p:cNvCxnSpPr/>
          <p:nvPr/>
        </p:nvCxnSpPr>
        <p:spPr>
          <a:xfrm>
            <a:off x="6226477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직선 연결선 227"/>
          <p:cNvCxnSpPr/>
          <p:nvPr/>
        </p:nvCxnSpPr>
        <p:spPr>
          <a:xfrm>
            <a:off x="7450613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직선 연결선 228"/>
          <p:cNvCxnSpPr/>
          <p:nvPr/>
        </p:nvCxnSpPr>
        <p:spPr>
          <a:xfrm>
            <a:off x="867474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632520" y="159023"/>
            <a:ext cx="52068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809625" algn="l"/>
              </a:tabLst>
            </a:pP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고용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24 </a:t>
            </a:r>
            <a:r>
              <a:rPr lang="ko-KR" altLang="en-US" sz="2400" b="1" dirty="0" err="1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대민포털</a:t>
            </a: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 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– </a:t>
            </a: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참여신청서 보완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(1)</a:t>
            </a:r>
            <a:endParaRPr lang="ko-KR" altLang="en-US" sz="2400" b="1" dirty="0">
              <a:solidFill>
                <a:schemeClr val="accent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8781" y="159023"/>
            <a:ext cx="445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 1</a:t>
            </a:r>
            <a:endParaRPr lang="ko-KR" altLang="en-US" sz="24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DD5AD381-283D-4224-BDBF-037004BD1621}"/>
              </a:ext>
            </a:extLst>
          </p:cNvPr>
          <p:cNvSpPr/>
          <p:nvPr/>
        </p:nvSpPr>
        <p:spPr>
          <a:xfrm>
            <a:off x="1905805" y="2056564"/>
            <a:ext cx="576000" cy="2097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D3C53E3-92B2-41F9-B3B1-B707F3F4D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638" y="1210092"/>
            <a:ext cx="6276064" cy="4653840"/>
          </a:xfrm>
          <a:prstGeom prst="rect">
            <a:avLst/>
          </a:prstGeom>
        </p:spPr>
      </p:pic>
      <p:sp>
        <p:nvSpPr>
          <p:cNvPr id="20" name="TextBox 24"/>
          <p:cNvSpPr txBox="1">
            <a:spLocks noChangeArrowheads="1"/>
          </p:cNvSpPr>
          <p:nvPr/>
        </p:nvSpPr>
        <p:spPr bwMode="auto">
          <a:xfrm>
            <a:off x="2792760" y="3902476"/>
            <a:ext cx="913310" cy="39062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 b="1" dirty="0"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2" name="타원 21"/>
          <p:cNvSpPr/>
          <p:nvPr/>
        </p:nvSpPr>
        <p:spPr>
          <a:xfrm>
            <a:off x="2568004" y="3696167"/>
            <a:ext cx="216000" cy="20978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1</a:t>
            </a:r>
            <a:endParaRPr lang="ko-KR" altLang="en-US" sz="10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5" name="타원 24"/>
          <p:cNvSpPr/>
          <p:nvPr/>
        </p:nvSpPr>
        <p:spPr>
          <a:xfrm>
            <a:off x="4767993" y="3794476"/>
            <a:ext cx="225005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2</a:t>
            </a:r>
            <a:endParaRPr lang="ko-KR" altLang="en-US" sz="10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8" name="TextBox 24">
            <a:extLst>
              <a:ext uri="{FF2B5EF4-FFF2-40B4-BE49-F238E27FC236}">
                <a16:creationId xmlns:a16="http://schemas.microsoft.com/office/drawing/2014/main" id="{038D1446-A074-4EE0-B2A8-926EA21E49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4366" y="3830468"/>
            <a:ext cx="1460802" cy="462628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 b="1" dirty="0">
              <a:latin typeface="한컴 고딕" pitchFamily="2" charset="-127"/>
              <a:ea typeface="한컴 고딕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936735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직사각형 170"/>
          <p:cNvSpPr/>
          <p:nvPr/>
        </p:nvSpPr>
        <p:spPr>
          <a:xfrm>
            <a:off x="196339" y="890075"/>
            <a:ext cx="6534662" cy="5328592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170" name="직사각형 169"/>
          <p:cNvSpPr/>
          <p:nvPr/>
        </p:nvSpPr>
        <p:spPr>
          <a:xfrm>
            <a:off x="6894488" y="890358"/>
            <a:ext cx="2750400" cy="5328309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graphicFrame>
        <p:nvGraphicFramePr>
          <p:cNvPr id="201" name="표 2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1083911"/>
              </p:ext>
            </p:extLst>
          </p:nvPr>
        </p:nvGraphicFramePr>
        <p:xfrm>
          <a:off x="6912000" y="892084"/>
          <a:ext cx="2721520" cy="158799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1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0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2928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1" i="0" u="none" dirty="0">
                          <a:latin typeface="한컴 고딕" pitchFamily="2" charset="-127"/>
                          <a:ea typeface="한컴 고딕" pitchFamily="2" charset="-127"/>
                        </a:rPr>
                        <a:t>요약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00" b="0" i="0" spc="-50" baseline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54000" marB="5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97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b="1" u="sng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기업 참여신청서 보완요청 화면</a:t>
                      </a:r>
                    </a:p>
                    <a:p>
                      <a:pPr algn="l" latinLnBrk="1"/>
                      <a:r>
                        <a:rPr lang="ko-KR" altLang="en-US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참여신청 현황</a:t>
                      </a:r>
                      <a:endParaRPr lang="en-US" altLang="ko-KR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10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보완신청</a:t>
                      </a:r>
                      <a:endParaRPr lang="en-US" altLang="ko-KR" sz="110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 err="1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최하단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하단에 보완신청 버튼 클릭 시 수정페이지로 이동 </a:t>
                      </a:r>
                      <a:r>
                        <a:rPr lang="ko-KR" altLang="en-US" sz="950" b="1" u="none" baseline="0" dirty="0" err="1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할수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있는 팝업이 뜨고 확인을 누르면 수정페이지로 이동</a:t>
                      </a:r>
                      <a:endParaRPr lang="en-US" altLang="ko-KR" sz="950" b="1" i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22" name="직선 연결선 221"/>
          <p:cNvCxnSpPr/>
          <p:nvPr/>
        </p:nvCxnSpPr>
        <p:spPr>
          <a:xfrm>
            <a:off x="1056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직선 연결선 222"/>
          <p:cNvCxnSpPr/>
          <p:nvPr/>
        </p:nvCxnSpPr>
        <p:spPr>
          <a:xfrm>
            <a:off x="1329805" y="6453336"/>
            <a:ext cx="1152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직선 연결선 223"/>
          <p:cNvCxnSpPr/>
          <p:nvPr/>
        </p:nvCxnSpPr>
        <p:spPr>
          <a:xfrm>
            <a:off x="25540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직선 연결선 224"/>
          <p:cNvCxnSpPr/>
          <p:nvPr/>
        </p:nvCxnSpPr>
        <p:spPr>
          <a:xfrm>
            <a:off x="3778205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직선 연결선 225"/>
          <p:cNvCxnSpPr/>
          <p:nvPr/>
        </p:nvCxnSpPr>
        <p:spPr>
          <a:xfrm>
            <a:off x="5002341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직선 연결선 226"/>
          <p:cNvCxnSpPr/>
          <p:nvPr/>
        </p:nvCxnSpPr>
        <p:spPr>
          <a:xfrm>
            <a:off x="6226477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직선 연결선 227"/>
          <p:cNvCxnSpPr/>
          <p:nvPr/>
        </p:nvCxnSpPr>
        <p:spPr>
          <a:xfrm>
            <a:off x="7450613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직선 연결선 228"/>
          <p:cNvCxnSpPr/>
          <p:nvPr/>
        </p:nvCxnSpPr>
        <p:spPr>
          <a:xfrm>
            <a:off x="867474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632520" y="159023"/>
            <a:ext cx="52068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809625" algn="l"/>
              </a:tabLst>
            </a:pP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고용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24 </a:t>
            </a:r>
            <a:r>
              <a:rPr lang="ko-KR" altLang="en-US" sz="2400" b="1" dirty="0" err="1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대민포털</a:t>
            </a: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 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– </a:t>
            </a: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참여신청서 보완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(2)</a:t>
            </a:r>
            <a:endParaRPr lang="ko-KR" altLang="en-US" sz="2400" b="1" dirty="0">
              <a:solidFill>
                <a:schemeClr val="accent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8781" y="159023"/>
            <a:ext cx="445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 1</a:t>
            </a:r>
            <a:endParaRPr lang="ko-KR" altLang="en-US" sz="24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DD5AD381-283D-4224-BDBF-037004BD1621}"/>
              </a:ext>
            </a:extLst>
          </p:cNvPr>
          <p:cNvSpPr/>
          <p:nvPr/>
        </p:nvSpPr>
        <p:spPr>
          <a:xfrm>
            <a:off x="1905805" y="2056564"/>
            <a:ext cx="576000" cy="2097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A933BED4-8ED2-455F-9AD7-FF3F681096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675" y="1077719"/>
            <a:ext cx="6183493" cy="2482088"/>
          </a:xfrm>
          <a:prstGeom prst="rect">
            <a:avLst/>
          </a:prstGeom>
        </p:spPr>
      </p:pic>
      <p:sp>
        <p:nvSpPr>
          <p:cNvPr id="22" name="타원 21"/>
          <p:cNvSpPr/>
          <p:nvPr/>
        </p:nvSpPr>
        <p:spPr>
          <a:xfrm>
            <a:off x="5145037" y="3237807"/>
            <a:ext cx="216000" cy="20978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1</a:t>
            </a:r>
            <a:endParaRPr lang="ko-KR" altLang="en-US" sz="10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15C30A69-5374-4C0C-A0FC-26241F39AA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4255" y="3868013"/>
            <a:ext cx="4124325" cy="1400175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/>
        </p:spPr>
      </p:pic>
      <p:sp>
        <p:nvSpPr>
          <p:cNvPr id="20" name="TextBox 24"/>
          <p:cNvSpPr txBox="1">
            <a:spLocks noChangeArrowheads="1"/>
          </p:cNvSpPr>
          <p:nvPr/>
        </p:nvSpPr>
        <p:spPr bwMode="auto">
          <a:xfrm>
            <a:off x="5442780" y="3147390"/>
            <a:ext cx="913310" cy="39062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 b="1" dirty="0">
              <a:latin typeface="한컴 고딕" pitchFamily="2" charset="-127"/>
              <a:ea typeface="한컴 고딕" pitchFamily="2" charset="-127"/>
            </a:endParaRPr>
          </a:p>
        </p:txBody>
      </p:sp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F5CEAEC0-B807-43B1-BE63-D5CFDD95DC0B}"/>
              </a:ext>
            </a:extLst>
          </p:cNvPr>
          <p:cNvCxnSpPr/>
          <p:nvPr/>
        </p:nvCxnSpPr>
        <p:spPr>
          <a:xfrm flipH="1">
            <a:off x="3778205" y="3554371"/>
            <a:ext cx="1668168" cy="28536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48549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직사각형 170"/>
          <p:cNvSpPr/>
          <p:nvPr/>
        </p:nvSpPr>
        <p:spPr>
          <a:xfrm>
            <a:off x="196339" y="890075"/>
            <a:ext cx="6534662" cy="5328592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170" name="직사각형 169"/>
          <p:cNvSpPr/>
          <p:nvPr/>
        </p:nvSpPr>
        <p:spPr>
          <a:xfrm>
            <a:off x="6894488" y="890358"/>
            <a:ext cx="2750400" cy="5328309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graphicFrame>
        <p:nvGraphicFramePr>
          <p:cNvPr id="201" name="표 2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2332676"/>
              </p:ext>
            </p:extLst>
          </p:nvPr>
        </p:nvGraphicFramePr>
        <p:xfrm>
          <a:off x="6912000" y="892084"/>
          <a:ext cx="2721520" cy="173277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1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0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2928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1" i="0" u="none" dirty="0">
                          <a:latin typeface="한컴 고딕" pitchFamily="2" charset="-127"/>
                          <a:ea typeface="한컴 고딕" pitchFamily="2" charset="-127"/>
                        </a:rPr>
                        <a:t>요약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00" b="0" i="0" spc="-50" baseline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54000" marB="5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97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b="1" u="sng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기업 참여신청서 보완요청 화면</a:t>
                      </a:r>
                    </a:p>
                    <a:p>
                      <a:pPr algn="l" latinLnBrk="1"/>
                      <a:r>
                        <a:rPr lang="ko-KR" altLang="en-US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참여신청 현황</a:t>
                      </a:r>
                      <a:endParaRPr lang="en-US" altLang="ko-KR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10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신청</a:t>
                      </a:r>
                      <a:r>
                        <a:rPr lang="en-US" altLang="ko-KR" sz="110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(</a:t>
                      </a:r>
                      <a:r>
                        <a:rPr lang="ko-KR" altLang="en-US" sz="110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보완</a:t>
                      </a:r>
                      <a:r>
                        <a:rPr lang="en-US" altLang="ko-KR" sz="110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참여신청서 수정페이지로 이동하고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보완사항을 수정 한 후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950" b="1" u="none" baseline="0" dirty="0" err="1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최하단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신청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(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보완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)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버튼을 누르면 화면과 같은 팝업이 뜨고 확인을 누르면 신청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(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보완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)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상태로 변경</a:t>
                      </a:r>
                      <a:endParaRPr lang="en-US" altLang="ko-KR" sz="950" b="1" i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22" name="직선 연결선 221"/>
          <p:cNvCxnSpPr/>
          <p:nvPr/>
        </p:nvCxnSpPr>
        <p:spPr>
          <a:xfrm>
            <a:off x="1056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직선 연결선 222"/>
          <p:cNvCxnSpPr/>
          <p:nvPr/>
        </p:nvCxnSpPr>
        <p:spPr>
          <a:xfrm>
            <a:off x="1329805" y="6453336"/>
            <a:ext cx="1152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직선 연결선 223"/>
          <p:cNvCxnSpPr/>
          <p:nvPr/>
        </p:nvCxnSpPr>
        <p:spPr>
          <a:xfrm>
            <a:off x="25540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직선 연결선 224"/>
          <p:cNvCxnSpPr/>
          <p:nvPr/>
        </p:nvCxnSpPr>
        <p:spPr>
          <a:xfrm>
            <a:off x="3778205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직선 연결선 225"/>
          <p:cNvCxnSpPr/>
          <p:nvPr/>
        </p:nvCxnSpPr>
        <p:spPr>
          <a:xfrm>
            <a:off x="5002341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직선 연결선 226"/>
          <p:cNvCxnSpPr/>
          <p:nvPr/>
        </p:nvCxnSpPr>
        <p:spPr>
          <a:xfrm>
            <a:off x="6226477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직선 연결선 227"/>
          <p:cNvCxnSpPr/>
          <p:nvPr/>
        </p:nvCxnSpPr>
        <p:spPr>
          <a:xfrm>
            <a:off x="7450613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직선 연결선 228"/>
          <p:cNvCxnSpPr/>
          <p:nvPr/>
        </p:nvCxnSpPr>
        <p:spPr>
          <a:xfrm>
            <a:off x="867474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632520" y="159023"/>
            <a:ext cx="52068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809625" algn="l"/>
              </a:tabLst>
            </a:pP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고용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24 </a:t>
            </a:r>
            <a:r>
              <a:rPr lang="ko-KR" altLang="en-US" sz="2400" b="1" dirty="0" err="1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대민포털</a:t>
            </a: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 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– </a:t>
            </a: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참여신청서 보완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(3)</a:t>
            </a:r>
            <a:endParaRPr lang="ko-KR" altLang="en-US" sz="2400" b="1" dirty="0">
              <a:solidFill>
                <a:schemeClr val="accent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8781" y="159023"/>
            <a:ext cx="445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 1</a:t>
            </a:r>
            <a:endParaRPr lang="ko-KR" altLang="en-US" sz="24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DD5AD381-283D-4224-BDBF-037004BD1621}"/>
              </a:ext>
            </a:extLst>
          </p:cNvPr>
          <p:cNvSpPr/>
          <p:nvPr/>
        </p:nvSpPr>
        <p:spPr>
          <a:xfrm>
            <a:off x="1905805" y="2056564"/>
            <a:ext cx="576000" cy="2097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B15C06A-E0AA-4689-B6B3-1B4EB1E0B9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59" y="992347"/>
            <a:ext cx="6228637" cy="2544361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390D5BBB-2527-42C1-B63E-38F3E7F15A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759" y="3754989"/>
            <a:ext cx="6348072" cy="2312331"/>
          </a:xfrm>
          <a:prstGeom prst="rect">
            <a:avLst/>
          </a:prstGeom>
        </p:spPr>
      </p:pic>
      <p:sp>
        <p:nvSpPr>
          <p:cNvPr id="22" name="타원 21"/>
          <p:cNvSpPr/>
          <p:nvPr/>
        </p:nvSpPr>
        <p:spPr>
          <a:xfrm>
            <a:off x="5169886" y="5726820"/>
            <a:ext cx="216000" cy="20978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1</a:t>
            </a:r>
            <a:endParaRPr lang="ko-KR" altLang="en-US" sz="10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8" name="TextBox 24">
            <a:extLst>
              <a:ext uri="{FF2B5EF4-FFF2-40B4-BE49-F238E27FC236}">
                <a16:creationId xmlns:a16="http://schemas.microsoft.com/office/drawing/2014/main" id="{038D1446-A074-4EE0-B2A8-926EA21E49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7056" y="5600399"/>
            <a:ext cx="1083340" cy="462628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 b="1" dirty="0">
              <a:latin typeface="한컴 고딕" pitchFamily="2" charset="-127"/>
              <a:ea typeface="한컴 고딕" pitchFamily="2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737C5A2D-84E0-4C45-A7AE-56CA3BC0F2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3991" y="3944182"/>
            <a:ext cx="4324350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2512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직사각형 170"/>
          <p:cNvSpPr/>
          <p:nvPr/>
        </p:nvSpPr>
        <p:spPr>
          <a:xfrm>
            <a:off x="196339" y="890075"/>
            <a:ext cx="6534662" cy="5328592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170" name="직사각형 169"/>
          <p:cNvSpPr/>
          <p:nvPr/>
        </p:nvSpPr>
        <p:spPr>
          <a:xfrm>
            <a:off x="6894488" y="890358"/>
            <a:ext cx="2750400" cy="5328309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graphicFrame>
        <p:nvGraphicFramePr>
          <p:cNvPr id="201" name="표 2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3770779"/>
              </p:ext>
            </p:extLst>
          </p:nvPr>
        </p:nvGraphicFramePr>
        <p:xfrm>
          <a:off x="6912000" y="892084"/>
          <a:ext cx="2721520" cy="129843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1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0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2928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1" i="0" u="none" dirty="0">
                          <a:latin typeface="한컴 고딕" pitchFamily="2" charset="-127"/>
                          <a:ea typeface="한컴 고딕" pitchFamily="2" charset="-127"/>
                        </a:rPr>
                        <a:t>요약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00" b="0" i="0" spc="-50" baseline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54000" marB="5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97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b="1" u="sng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기업 참여신청서 보완요청 화면</a:t>
                      </a:r>
                    </a:p>
                    <a:p>
                      <a:pPr algn="l" latinLnBrk="1"/>
                      <a:r>
                        <a:rPr lang="ko-KR" altLang="en-US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참여신청 현황</a:t>
                      </a:r>
                      <a:endParaRPr lang="en-US" altLang="ko-KR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10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처리상태</a:t>
                      </a:r>
                      <a:endParaRPr lang="en-US" altLang="ko-KR" sz="110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신청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(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보완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)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으로 처리상태 변경 확인 가능</a:t>
                      </a:r>
                      <a:endParaRPr lang="en-US" altLang="ko-KR" sz="950" b="1" i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22" name="직선 연결선 221"/>
          <p:cNvCxnSpPr/>
          <p:nvPr/>
        </p:nvCxnSpPr>
        <p:spPr>
          <a:xfrm>
            <a:off x="1056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직선 연결선 222"/>
          <p:cNvCxnSpPr/>
          <p:nvPr/>
        </p:nvCxnSpPr>
        <p:spPr>
          <a:xfrm>
            <a:off x="1329805" y="6453336"/>
            <a:ext cx="1152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직선 연결선 223"/>
          <p:cNvCxnSpPr/>
          <p:nvPr/>
        </p:nvCxnSpPr>
        <p:spPr>
          <a:xfrm>
            <a:off x="25540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직선 연결선 224"/>
          <p:cNvCxnSpPr/>
          <p:nvPr/>
        </p:nvCxnSpPr>
        <p:spPr>
          <a:xfrm>
            <a:off x="3778205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632520" y="159023"/>
            <a:ext cx="52068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809625" algn="l"/>
              </a:tabLst>
            </a:pP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고용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24 </a:t>
            </a:r>
            <a:r>
              <a:rPr lang="ko-KR" altLang="en-US" sz="2400" b="1" dirty="0" err="1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대민포털</a:t>
            </a: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 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– </a:t>
            </a: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참여신청서 보완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(4)</a:t>
            </a:r>
            <a:endParaRPr lang="ko-KR" altLang="en-US" sz="2400" b="1" dirty="0">
              <a:solidFill>
                <a:schemeClr val="accent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8781" y="159023"/>
            <a:ext cx="445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 1</a:t>
            </a:r>
            <a:endParaRPr lang="ko-KR" altLang="en-US" sz="24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DD5AD381-283D-4224-BDBF-037004BD1621}"/>
              </a:ext>
            </a:extLst>
          </p:cNvPr>
          <p:cNvSpPr/>
          <p:nvPr/>
        </p:nvSpPr>
        <p:spPr>
          <a:xfrm>
            <a:off x="1905805" y="2056564"/>
            <a:ext cx="576000" cy="2097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0E639D74-8944-4571-9FC1-3908C0375B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20" y="1489173"/>
            <a:ext cx="5237881" cy="3638550"/>
          </a:xfrm>
          <a:prstGeom prst="rect">
            <a:avLst/>
          </a:prstGeom>
        </p:spPr>
      </p:pic>
      <p:cxnSp>
        <p:nvCxnSpPr>
          <p:cNvPr id="226" name="직선 연결선 225"/>
          <p:cNvCxnSpPr/>
          <p:nvPr/>
        </p:nvCxnSpPr>
        <p:spPr>
          <a:xfrm>
            <a:off x="5002341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직선 연결선 226"/>
          <p:cNvCxnSpPr/>
          <p:nvPr/>
        </p:nvCxnSpPr>
        <p:spPr>
          <a:xfrm>
            <a:off x="6226477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직선 연결선 227"/>
          <p:cNvCxnSpPr/>
          <p:nvPr/>
        </p:nvCxnSpPr>
        <p:spPr>
          <a:xfrm>
            <a:off x="7450613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직선 연결선 228"/>
          <p:cNvCxnSpPr/>
          <p:nvPr/>
        </p:nvCxnSpPr>
        <p:spPr>
          <a:xfrm>
            <a:off x="867474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타원 21"/>
          <p:cNvSpPr/>
          <p:nvPr/>
        </p:nvSpPr>
        <p:spPr>
          <a:xfrm>
            <a:off x="2437581" y="4486758"/>
            <a:ext cx="156965" cy="20978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1</a:t>
            </a:r>
            <a:endParaRPr lang="ko-KR" altLang="en-US" sz="10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8" name="TextBox 24">
            <a:extLst>
              <a:ext uri="{FF2B5EF4-FFF2-40B4-BE49-F238E27FC236}">
                <a16:creationId xmlns:a16="http://schemas.microsoft.com/office/drawing/2014/main" id="{038D1446-A074-4EE0-B2A8-926EA21E49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3581" y="4360337"/>
            <a:ext cx="787251" cy="462628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 b="1" dirty="0">
              <a:latin typeface="한컴 고딕" pitchFamily="2" charset="-127"/>
              <a:ea typeface="한컴 고딕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34406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직사각형 170"/>
          <p:cNvSpPr/>
          <p:nvPr/>
        </p:nvSpPr>
        <p:spPr>
          <a:xfrm>
            <a:off x="196339" y="890075"/>
            <a:ext cx="6534662" cy="5328592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170" name="직사각형 169"/>
          <p:cNvSpPr/>
          <p:nvPr/>
        </p:nvSpPr>
        <p:spPr>
          <a:xfrm>
            <a:off x="6894488" y="890358"/>
            <a:ext cx="2750400" cy="5328309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graphicFrame>
        <p:nvGraphicFramePr>
          <p:cNvPr id="201" name="표 200"/>
          <p:cNvGraphicFramePr>
            <a:graphicFrameLocks noGrp="1"/>
          </p:cNvGraphicFramePr>
          <p:nvPr>
            <p:extLst/>
          </p:nvPr>
        </p:nvGraphicFramePr>
        <p:xfrm>
          <a:off x="6912000" y="892084"/>
          <a:ext cx="2721520" cy="187125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1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0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2928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1" i="0" u="none" dirty="0">
                          <a:latin typeface="한컴 고딕" pitchFamily="2" charset="-127"/>
                          <a:ea typeface="한컴 고딕" pitchFamily="2" charset="-127"/>
                        </a:rPr>
                        <a:t>요약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00" b="0" i="0" spc="-50" baseline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54000" marB="5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976">
                <a:tc gridSpan="2">
                  <a:txBody>
                    <a:bodyPr/>
                    <a:lstStyle/>
                    <a:p>
                      <a:pPr algn="l" latinLnBrk="1"/>
                      <a:r>
                        <a:rPr lang="ko-KR" altLang="en-US" sz="1050" b="1" u="sng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청년일자리도약장려금 접속 방법</a:t>
                      </a:r>
                      <a:r>
                        <a:rPr lang="en-US" altLang="ko-KR" sz="1050" b="1" u="sng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(1)</a:t>
                      </a:r>
                      <a:endParaRPr lang="ko-KR" altLang="en-US" sz="1050" b="1" u="sng" dirty="0">
                        <a:solidFill>
                          <a:srgbClr val="3333FF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u="none" dirty="0" err="1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자주찾는</a:t>
                      </a:r>
                      <a:r>
                        <a:rPr lang="ko-KR" altLang="en-US" sz="10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서비스</a:t>
                      </a: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고용장려금 탭 클릭</a:t>
                      </a: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2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00" b="1" u="none" dirty="0" err="1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자주찾는</a:t>
                      </a:r>
                      <a:r>
                        <a:rPr lang="ko-KR" altLang="en-US" sz="100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서비스</a:t>
                      </a:r>
                      <a:endParaRPr lang="en-US" altLang="ko-KR" sz="100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0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100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100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청년일자리도약장려금 클릭</a:t>
                      </a:r>
                      <a:endParaRPr lang="en-US" altLang="ko-KR" sz="100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222" name="직선 연결선 221"/>
          <p:cNvCxnSpPr/>
          <p:nvPr/>
        </p:nvCxnSpPr>
        <p:spPr>
          <a:xfrm>
            <a:off x="1056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직선 연결선 222"/>
          <p:cNvCxnSpPr/>
          <p:nvPr/>
        </p:nvCxnSpPr>
        <p:spPr>
          <a:xfrm>
            <a:off x="1329805" y="6453336"/>
            <a:ext cx="1152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직선 연결선 223"/>
          <p:cNvCxnSpPr/>
          <p:nvPr/>
        </p:nvCxnSpPr>
        <p:spPr>
          <a:xfrm>
            <a:off x="25540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직선 연결선 224"/>
          <p:cNvCxnSpPr/>
          <p:nvPr/>
        </p:nvCxnSpPr>
        <p:spPr>
          <a:xfrm>
            <a:off x="3778205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직선 연결선 225"/>
          <p:cNvCxnSpPr/>
          <p:nvPr/>
        </p:nvCxnSpPr>
        <p:spPr>
          <a:xfrm>
            <a:off x="5002341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직선 연결선 226"/>
          <p:cNvCxnSpPr/>
          <p:nvPr/>
        </p:nvCxnSpPr>
        <p:spPr>
          <a:xfrm>
            <a:off x="6226477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직선 연결선 227"/>
          <p:cNvCxnSpPr/>
          <p:nvPr/>
        </p:nvCxnSpPr>
        <p:spPr>
          <a:xfrm>
            <a:off x="7450613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직선 연결선 228"/>
          <p:cNvCxnSpPr/>
          <p:nvPr/>
        </p:nvCxnSpPr>
        <p:spPr>
          <a:xfrm>
            <a:off x="867474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632520" y="159023"/>
            <a:ext cx="54761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809625" algn="l"/>
              </a:tabLst>
            </a:pP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기업 청년일자리도약장려금 접속 방법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(1)</a:t>
            </a:r>
            <a:endParaRPr lang="ko-KR" altLang="en-US" sz="2400" b="1" dirty="0">
              <a:solidFill>
                <a:schemeClr val="accent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8781" y="159023"/>
            <a:ext cx="445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 1</a:t>
            </a:r>
            <a:endParaRPr lang="ko-KR" altLang="en-US" sz="24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2E9B2FDE-9F63-4ED1-8D62-0A2DC03348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678" y="1028700"/>
            <a:ext cx="6289129" cy="4800600"/>
          </a:xfrm>
          <a:prstGeom prst="rect">
            <a:avLst/>
          </a:prstGeom>
        </p:spPr>
      </p:pic>
      <p:sp>
        <p:nvSpPr>
          <p:cNvPr id="26" name="TextBox 24">
            <a:extLst>
              <a:ext uri="{FF2B5EF4-FFF2-40B4-BE49-F238E27FC236}">
                <a16:creationId xmlns:a16="http://schemas.microsoft.com/office/drawing/2014/main" id="{B44DFB0C-6070-430E-BB3C-17B39A22C8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2033" y="3717032"/>
            <a:ext cx="648072" cy="288032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 b="1" dirty="0"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7" name="타원 26">
            <a:extLst>
              <a:ext uri="{FF2B5EF4-FFF2-40B4-BE49-F238E27FC236}">
                <a16:creationId xmlns:a16="http://schemas.microsoft.com/office/drawing/2014/main" id="{AD249F7A-02BE-46CF-B071-567870D3CFF2}"/>
              </a:ext>
            </a:extLst>
          </p:cNvPr>
          <p:cNvSpPr/>
          <p:nvPr/>
        </p:nvSpPr>
        <p:spPr>
          <a:xfrm>
            <a:off x="3566819" y="3460229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1</a:t>
            </a:r>
            <a:endParaRPr lang="ko-KR" altLang="en-US" sz="10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19" name="TextBox 24">
            <a:extLst>
              <a:ext uri="{FF2B5EF4-FFF2-40B4-BE49-F238E27FC236}">
                <a16:creationId xmlns:a16="http://schemas.microsoft.com/office/drawing/2014/main" id="{D578A9E9-527B-4BBA-9F13-006FE4B55B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3070" y="4221088"/>
            <a:ext cx="648072" cy="1368152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 b="1" dirty="0"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id="{0DEC43E2-FCE8-4073-A72E-AFC72A09F8BE}"/>
              </a:ext>
            </a:extLst>
          </p:cNvPr>
          <p:cNvSpPr/>
          <p:nvPr/>
        </p:nvSpPr>
        <p:spPr>
          <a:xfrm>
            <a:off x="5442826" y="3935776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2</a:t>
            </a:r>
            <a:endParaRPr lang="ko-KR" altLang="en-US" sz="10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97742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직사각형 170"/>
          <p:cNvSpPr/>
          <p:nvPr/>
        </p:nvSpPr>
        <p:spPr>
          <a:xfrm>
            <a:off x="196339" y="890075"/>
            <a:ext cx="6534662" cy="5328592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170" name="직사각형 169"/>
          <p:cNvSpPr/>
          <p:nvPr/>
        </p:nvSpPr>
        <p:spPr>
          <a:xfrm>
            <a:off x="6894488" y="890358"/>
            <a:ext cx="2750400" cy="5328309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graphicFrame>
        <p:nvGraphicFramePr>
          <p:cNvPr id="201" name="표 2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5129477"/>
              </p:ext>
            </p:extLst>
          </p:nvPr>
        </p:nvGraphicFramePr>
        <p:xfrm>
          <a:off x="6912000" y="892084"/>
          <a:ext cx="2721520" cy="230506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1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0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2928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1" i="0" u="none" dirty="0">
                          <a:latin typeface="한컴 고딕" pitchFamily="2" charset="-127"/>
                          <a:ea typeface="한컴 고딕" pitchFamily="2" charset="-127"/>
                        </a:rPr>
                        <a:t>요약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00" b="0" i="0" spc="-50" baseline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54000" marB="5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976">
                <a:tc gridSpan="2">
                  <a:txBody>
                    <a:bodyPr/>
                    <a:lstStyle/>
                    <a:p>
                      <a:pPr algn="l" latinLnBrk="1"/>
                      <a:r>
                        <a:rPr lang="ko-KR" altLang="en-US" sz="1050" b="1" u="sng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청년일자리도약장려금 접속 방법</a:t>
                      </a:r>
                      <a:r>
                        <a:rPr lang="en-US" altLang="ko-KR" sz="1050" b="1" u="sng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(2)</a:t>
                      </a:r>
                      <a:endParaRPr lang="ko-KR" altLang="en-US" sz="1050" b="1" u="sng" dirty="0">
                        <a:solidFill>
                          <a:srgbClr val="3333FF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우측상단 </a:t>
                      </a:r>
                      <a:r>
                        <a:rPr lang="en-US" altLang="ko-KR" sz="10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‘</a:t>
                      </a:r>
                      <a:r>
                        <a:rPr lang="ko-KR" altLang="en-US" sz="10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전체메뉴</a:t>
                      </a:r>
                      <a:r>
                        <a:rPr lang="en-US" altLang="ko-KR" sz="10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‘</a:t>
                      </a:r>
                      <a:r>
                        <a:rPr lang="en-US" altLang="ko-KR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</a:t>
                      </a: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클릭 </a:t>
                      </a: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2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0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스크롤 다운</a:t>
                      </a:r>
                      <a:r>
                        <a:rPr lang="en-US" altLang="ko-KR" sz="100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(down) </a:t>
                      </a:r>
                      <a:r>
                        <a:rPr lang="en-US" altLang="ko-KR" sz="100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‘</a:t>
                      </a:r>
                      <a:r>
                        <a:rPr lang="ko-KR" altLang="en-US" sz="100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마이페이지 기업</a:t>
                      </a:r>
                      <a:r>
                        <a:rPr lang="en-US" altLang="ko-KR" sz="100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’</a:t>
                      </a:r>
                      <a:r>
                        <a:rPr lang="en-US" altLang="ko-KR" sz="100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0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항목 찾기</a:t>
                      </a:r>
                      <a:endParaRPr lang="en-US" altLang="ko-KR" sz="100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3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참여 사업관리 </a:t>
                      </a:r>
                      <a:r>
                        <a:rPr lang="ko-KR" altLang="en-US" sz="950" b="1" u="none" baseline="0" dirty="0">
                          <a:solidFill>
                            <a:schemeClr val="tx1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에서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청년일자리도약장려금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선택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222" name="직선 연결선 221"/>
          <p:cNvCxnSpPr/>
          <p:nvPr/>
        </p:nvCxnSpPr>
        <p:spPr>
          <a:xfrm>
            <a:off x="1056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직선 연결선 222"/>
          <p:cNvCxnSpPr/>
          <p:nvPr/>
        </p:nvCxnSpPr>
        <p:spPr>
          <a:xfrm>
            <a:off x="1329805" y="6453336"/>
            <a:ext cx="1152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직선 연결선 223"/>
          <p:cNvCxnSpPr/>
          <p:nvPr/>
        </p:nvCxnSpPr>
        <p:spPr>
          <a:xfrm>
            <a:off x="25540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직선 연결선 224"/>
          <p:cNvCxnSpPr/>
          <p:nvPr/>
        </p:nvCxnSpPr>
        <p:spPr>
          <a:xfrm>
            <a:off x="3778205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직선 연결선 225"/>
          <p:cNvCxnSpPr/>
          <p:nvPr/>
        </p:nvCxnSpPr>
        <p:spPr>
          <a:xfrm>
            <a:off x="5002341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직선 연결선 226"/>
          <p:cNvCxnSpPr/>
          <p:nvPr/>
        </p:nvCxnSpPr>
        <p:spPr>
          <a:xfrm>
            <a:off x="6226477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직선 연결선 227"/>
          <p:cNvCxnSpPr/>
          <p:nvPr/>
        </p:nvCxnSpPr>
        <p:spPr>
          <a:xfrm>
            <a:off x="7450613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직선 연결선 228"/>
          <p:cNvCxnSpPr/>
          <p:nvPr/>
        </p:nvCxnSpPr>
        <p:spPr>
          <a:xfrm>
            <a:off x="867474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632520" y="159023"/>
            <a:ext cx="54761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809625" algn="l"/>
              </a:tabLst>
            </a:pP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기업 청년일자리도약장려금 접속 방법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(2)</a:t>
            </a:r>
            <a:endParaRPr lang="ko-KR" altLang="en-US" sz="2400" b="1" dirty="0">
              <a:solidFill>
                <a:schemeClr val="accent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8781" y="159023"/>
            <a:ext cx="445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 1</a:t>
            </a:r>
            <a:endParaRPr lang="ko-KR" altLang="en-US" sz="24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541A356E-9BAE-4B7C-8220-C291120CC1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755" y="1061660"/>
            <a:ext cx="5313983" cy="3245430"/>
          </a:xfrm>
          <a:prstGeom prst="rect">
            <a:avLst/>
          </a:prstGeom>
        </p:spPr>
      </p:pic>
      <p:sp>
        <p:nvSpPr>
          <p:cNvPr id="24" name="TextBox 24">
            <a:extLst>
              <a:ext uri="{FF2B5EF4-FFF2-40B4-BE49-F238E27FC236}">
                <a16:creationId xmlns:a16="http://schemas.microsoft.com/office/drawing/2014/main" id="{34A7EABF-4A15-41F9-87D7-9EFF71668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9658" y="1767141"/>
            <a:ext cx="564666" cy="21600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 b="1" dirty="0"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5" name="타원 24">
            <a:extLst>
              <a:ext uri="{FF2B5EF4-FFF2-40B4-BE49-F238E27FC236}">
                <a16:creationId xmlns:a16="http://schemas.microsoft.com/office/drawing/2014/main" id="{F3A487D2-7201-46CA-A3F2-3BFA7B447F45}"/>
              </a:ext>
            </a:extLst>
          </p:cNvPr>
          <p:cNvSpPr/>
          <p:nvPr/>
        </p:nvSpPr>
        <p:spPr>
          <a:xfrm>
            <a:off x="5054856" y="1767141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1</a:t>
            </a:r>
            <a:endParaRPr lang="ko-KR" altLang="en-US" sz="10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A58D118-DD76-4264-B14B-EED8C62BF0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755" y="2855013"/>
            <a:ext cx="5603397" cy="3039971"/>
          </a:xfrm>
          <a:prstGeom prst="rect">
            <a:avLst/>
          </a:prstGeom>
        </p:spPr>
      </p:pic>
      <p:sp>
        <p:nvSpPr>
          <p:cNvPr id="29" name="타원 28">
            <a:extLst>
              <a:ext uri="{FF2B5EF4-FFF2-40B4-BE49-F238E27FC236}">
                <a16:creationId xmlns:a16="http://schemas.microsoft.com/office/drawing/2014/main" id="{217D23AB-A095-4A11-83E0-ED6AAB8AAAD8}"/>
              </a:ext>
            </a:extLst>
          </p:cNvPr>
          <p:cNvSpPr/>
          <p:nvPr/>
        </p:nvSpPr>
        <p:spPr>
          <a:xfrm>
            <a:off x="507126" y="3570934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2</a:t>
            </a:r>
            <a:endParaRPr lang="ko-KR" altLang="en-US" sz="10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30" name="TextBox 24">
            <a:extLst>
              <a:ext uri="{FF2B5EF4-FFF2-40B4-BE49-F238E27FC236}">
                <a16:creationId xmlns:a16="http://schemas.microsoft.com/office/drawing/2014/main" id="{BC7152AC-8448-4DFE-8CF5-EDF7051D03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536" y="3570934"/>
            <a:ext cx="864096" cy="199438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 b="1" dirty="0"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31" name="타원 30">
            <a:extLst>
              <a:ext uri="{FF2B5EF4-FFF2-40B4-BE49-F238E27FC236}">
                <a16:creationId xmlns:a16="http://schemas.microsoft.com/office/drawing/2014/main" id="{C482F4E0-3740-4B6C-B4C3-E6123F9FCDFC}"/>
              </a:ext>
            </a:extLst>
          </p:cNvPr>
          <p:cNvSpPr/>
          <p:nvPr/>
        </p:nvSpPr>
        <p:spPr>
          <a:xfrm>
            <a:off x="528012" y="5624318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3</a:t>
            </a:r>
            <a:endParaRPr lang="ko-KR" altLang="en-US" sz="10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32" name="TextBox 24">
            <a:extLst>
              <a:ext uri="{FF2B5EF4-FFF2-40B4-BE49-F238E27FC236}">
                <a16:creationId xmlns:a16="http://schemas.microsoft.com/office/drawing/2014/main" id="{A810EEDB-F989-4EC0-8867-D3B6EA7DA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404" y="5657444"/>
            <a:ext cx="1774665" cy="182874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 b="1" dirty="0">
              <a:latin typeface="한컴 고딕" pitchFamily="2" charset="-127"/>
              <a:ea typeface="한컴 고딕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59618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직사각형 170"/>
          <p:cNvSpPr/>
          <p:nvPr/>
        </p:nvSpPr>
        <p:spPr>
          <a:xfrm>
            <a:off x="196339" y="890075"/>
            <a:ext cx="6534662" cy="5328592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170" name="직사각형 169"/>
          <p:cNvSpPr/>
          <p:nvPr/>
        </p:nvSpPr>
        <p:spPr>
          <a:xfrm>
            <a:off x="6894488" y="890358"/>
            <a:ext cx="2750400" cy="5328309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graphicFrame>
        <p:nvGraphicFramePr>
          <p:cNvPr id="201" name="표 2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1751705"/>
              </p:ext>
            </p:extLst>
          </p:nvPr>
        </p:nvGraphicFramePr>
        <p:xfrm>
          <a:off x="6912000" y="892084"/>
          <a:ext cx="2721520" cy="220600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1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0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2928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1" i="0" u="none" dirty="0">
                          <a:latin typeface="한컴 고딕" pitchFamily="2" charset="-127"/>
                          <a:ea typeface="한컴 고딕" pitchFamily="2" charset="-127"/>
                        </a:rPr>
                        <a:t>요약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00" b="0" i="0" spc="-50" baseline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54000" marB="5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976">
                <a:tc gridSpan="2">
                  <a:txBody>
                    <a:bodyPr/>
                    <a:lstStyle/>
                    <a:p>
                      <a:pPr algn="l" latinLnBrk="1"/>
                      <a:r>
                        <a:rPr lang="ko-KR" altLang="en-US" sz="1050" b="1" u="sng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청년일자리도약장려금 업무화면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참여신청서</a:t>
                      </a: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관리</a:t>
                      </a: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참여신청서 신청 및 조회</a:t>
                      </a: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참여신청서 변경 신청 및 조회</a:t>
                      </a: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2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00" b="1" u="none" baseline="0" dirty="0" err="1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채용자명단제출서</a:t>
                      </a:r>
                      <a:r>
                        <a:rPr lang="ko-KR" altLang="en-US" sz="100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관리</a:t>
                      </a:r>
                      <a:endParaRPr lang="en-US" altLang="ko-KR" sz="100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100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1000" b="1" u="none" baseline="0" dirty="0" err="1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채용자명단제출서</a:t>
                      </a:r>
                      <a:r>
                        <a:rPr lang="ko-KR" altLang="en-US" sz="100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신청 및 조회</a:t>
                      </a:r>
                      <a:endParaRPr lang="en-US" altLang="ko-KR" sz="100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3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지원금신청서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관리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100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100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지원금신청서 신청 및 조회</a:t>
                      </a:r>
                      <a:endParaRPr lang="en-US" altLang="ko-KR" sz="100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222" name="직선 연결선 221"/>
          <p:cNvCxnSpPr/>
          <p:nvPr/>
        </p:nvCxnSpPr>
        <p:spPr>
          <a:xfrm>
            <a:off x="1056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직선 연결선 222"/>
          <p:cNvCxnSpPr/>
          <p:nvPr/>
        </p:nvCxnSpPr>
        <p:spPr>
          <a:xfrm>
            <a:off x="1329805" y="6453336"/>
            <a:ext cx="1152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직선 연결선 223"/>
          <p:cNvCxnSpPr/>
          <p:nvPr/>
        </p:nvCxnSpPr>
        <p:spPr>
          <a:xfrm>
            <a:off x="25540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직선 연결선 224"/>
          <p:cNvCxnSpPr/>
          <p:nvPr/>
        </p:nvCxnSpPr>
        <p:spPr>
          <a:xfrm>
            <a:off x="3778205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직선 연결선 225"/>
          <p:cNvCxnSpPr/>
          <p:nvPr/>
        </p:nvCxnSpPr>
        <p:spPr>
          <a:xfrm>
            <a:off x="5002341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직선 연결선 226"/>
          <p:cNvCxnSpPr/>
          <p:nvPr/>
        </p:nvCxnSpPr>
        <p:spPr>
          <a:xfrm>
            <a:off x="6226477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직선 연결선 227"/>
          <p:cNvCxnSpPr/>
          <p:nvPr/>
        </p:nvCxnSpPr>
        <p:spPr>
          <a:xfrm>
            <a:off x="7450613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직선 연결선 228"/>
          <p:cNvCxnSpPr/>
          <p:nvPr/>
        </p:nvCxnSpPr>
        <p:spPr>
          <a:xfrm>
            <a:off x="867474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632520" y="159023"/>
            <a:ext cx="42835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809625" algn="l"/>
              </a:tabLst>
            </a:pP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청년일자리도약장려금 업무화면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8781" y="159023"/>
            <a:ext cx="445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 1</a:t>
            </a:r>
            <a:endParaRPr lang="ko-KR" altLang="en-US" sz="24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881024DA-5FF3-42B5-8CE6-D5EB9924A4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59" y="890075"/>
            <a:ext cx="6145637" cy="5237938"/>
          </a:xfrm>
          <a:prstGeom prst="rect">
            <a:avLst/>
          </a:prstGeom>
        </p:spPr>
      </p:pic>
      <p:sp>
        <p:nvSpPr>
          <p:cNvPr id="24" name="TextBox 24">
            <a:extLst>
              <a:ext uri="{FF2B5EF4-FFF2-40B4-BE49-F238E27FC236}">
                <a16:creationId xmlns:a16="http://schemas.microsoft.com/office/drawing/2014/main" id="{34A7EABF-4A15-41F9-87D7-9EFF71668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4648" y="2301255"/>
            <a:ext cx="1008112" cy="294519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 b="1" dirty="0"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5" name="타원 24">
            <a:extLst>
              <a:ext uri="{FF2B5EF4-FFF2-40B4-BE49-F238E27FC236}">
                <a16:creationId xmlns:a16="http://schemas.microsoft.com/office/drawing/2014/main" id="{F3A487D2-7201-46CA-A3F2-3BFA7B447F45}"/>
              </a:ext>
            </a:extLst>
          </p:cNvPr>
          <p:cNvSpPr/>
          <p:nvPr/>
        </p:nvSpPr>
        <p:spPr>
          <a:xfrm>
            <a:off x="2204830" y="2658483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1</a:t>
            </a:r>
            <a:endParaRPr lang="ko-KR" altLang="en-US" sz="10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34" name="TextBox 24">
            <a:extLst>
              <a:ext uri="{FF2B5EF4-FFF2-40B4-BE49-F238E27FC236}">
                <a16:creationId xmlns:a16="http://schemas.microsoft.com/office/drawing/2014/main" id="{132B007B-372B-4CBB-9FB6-6230B7849E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4626" y="2301255"/>
            <a:ext cx="1099591" cy="294519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 b="1" dirty="0"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35" name="타원 34">
            <a:extLst>
              <a:ext uri="{FF2B5EF4-FFF2-40B4-BE49-F238E27FC236}">
                <a16:creationId xmlns:a16="http://schemas.microsoft.com/office/drawing/2014/main" id="{1FA419FA-754A-4EE2-AF59-C2EA90FF5723}"/>
              </a:ext>
            </a:extLst>
          </p:cNvPr>
          <p:cNvSpPr/>
          <p:nvPr/>
        </p:nvSpPr>
        <p:spPr>
          <a:xfrm>
            <a:off x="3182801" y="2658483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2</a:t>
            </a:r>
            <a:endParaRPr lang="ko-KR" altLang="en-US" sz="10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36" name="TextBox 24">
            <a:extLst>
              <a:ext uri="{FF2B5EF4-FFF2-40B4-BE49-F238E27FC236}">
                <a16:creationId xmlns:a16="http://schemas.microsoft.com/office/drawing/2014/main" id="{02C6BFDC-BF73-4CD4-97AC-CF91966798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4218" y="2301255"/>
            <a:ext cx="1018782" cy="294519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 b="1" dirty="0"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37" name="타원 36">
            <a:extLst>
              <a:ext uri="{FF2B5EF4-FFF2-40B4-BE49-F238E27FC236}">
                <a16:creationId xmlns:a16="http://schemas.microsoft.com/office/drawing/2014/main" id="{EA1BBA67-6D02-4F70-A566-4846EF98DCB7}"/>
              </a:ext>
            </a:extLst>
          </p:cNvPr>
          <p:cNvSpPr/>
          <p:nvPr/>
        </p:nvSpPr>
        <p:spPr>
          <a:xfrm>
            <a:off x="4294270" y="2638292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3</a:t>
            </a:r>
            <a:endParaRPr lang="ko-KR" altLang="en-US" sz="10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04929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직사각형 170"/>
          <p:cNvSpPr/>
          <p:nvPr/>
        </p:nvSpPr>
        <p:spPr>
          <a:xfrm>
            <a:off x="196339" y="890075"/>
            <a:ext cx="6534662" cy="5328592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170" name="직사각형 169"/>
          <p:cNvSpPr/>
          <p:nvPr/>
        </p:nvSpPr>
        <p:spPr>
          <a:xfrm>
            <a:off x="6894488" y="890358"/>
            <a:ext cx="2750400" cy="5328309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graphicFrame>
        <p:nvGraphicFramePr>
          <p:cNvPr id="201" name="표 2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1648714"/>
              </p:ext>
            </p:extLst>
          </p:nvPr>
        </p:nvGraphicFramePr>
        <p:xfrm>
          <a:off x="6912000" y="892084"/>
          <a:ext cx="2721520" cy="316035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1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0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2928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1" i="0" u="none" dirty="0">
                          <a:latin typeface="한컴 고딕" pitchFamily="2" charset="-127"/>
                          <a:ea typeface="한컴 고딕" pitchFamily="2" charset="-127"/>
                        </a:rPr>
                        <a:t>요약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00" b="0" i="0" spc="-50" baseline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54000" marB="5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976">
                <a:tc gridSpan="2">
                  <a:txBody>
                    <a:bodyPr/>
                    <a:lstStyle/>
                    <a:p>
                      <a:pPr algn="l" latinLnBrk="1"/>
                      <a:r>
                        <a:rPr lang="ko-KR" altLang="en-US" sz="1050" b="1" u="sng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기업 참여신청서 작성 화면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참여신청</a:t>
                      </a: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en-US" altLang="ko-KR" sz="950" b="1" u="sng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2026</a:t>
                      </a:r>
                      <a:r>
                        <a:rPr lang="ko-KR" altLang="en-US" sz="950" b="1" u="sng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년 사업참여 신청</a:t>
                      </a:r>
                      <a:r>
                        <a:rPr lang="en-US" altLang="ko-KR" sz="950" b="1" u="sng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(26.1.26</a:t>
                      </a:r>
                      <a:r>
                        <a:rPr lang="ko-KR" altLang="en-US" sz="950" b="1" u="sng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일부터</a:t>
                      </a:r>
                      <a:r>
                        <a:rPr lang="en-US" altLang="ko-KR" sz="950" b="1" u="sng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u="sng" baseline="0" dirty="0">
                        <a:solidFill>
                          <a:srgbClr val="FF0000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2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변경신청</a:t>
                      </a: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참여기업은 입력한 담당자정보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채용계획에 대해 변경신청을 할 수 있음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운영기관 담당자가 변경신청 내용 확인 후 승인처리 시 변경내용 반영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3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상세보기</a:t>
                      </a: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신청한 참여신청서에 대한 정보를 조회 할 수 있음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1" name="직사각형 20"/>
          <p:cNvSpPr/>
          <p:nvPr/>
        </p:nvSpPr>
        <p:spPr>
          <a:xfrm>
            <a:off x="632520" y="159023"/>
            <a:ext cx="63225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809625" algn="l"/>
              </a:tabLst>
            </a:pP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청년일자리도약장려금 고용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24 </a:t>
            </a:r>
            <a:r>
              <a:rPr lang="ko-KR" altLang="en-US" sz="2400" b="1" dirty="0" err="1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대민포털</a:t>
            </a: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 페이지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8781" y="159023"/>
            <a:ext cx="445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 1</a:t>
            </a:r>
            <a:endParaRPr lang="ko-KR" altLang="en-US" sz="24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cxnSp>
        <p:nvCxnSpPr>
          <p:cNvPr id="222" name="직선 연결선 221"/>
          <p:cNvCxnSpPr/>
          <p:nvPr/>
        </p:nvCxnSpPr>
        <p:spPr>
          <a:xfrm>
            <a:off x="1056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직선 연결선 222"/>
          <p:cNvCxnSpPr/>
          <p:nvPr/>
        </p:nvCxnSpPr>
        <p:spPr>
          <a:xfrm>
            <a:off x="1329805" y="6453336"/>
            <a:ext cx="1152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직선 연결선 223"/>
          <p:cNvCxnSpPr/>
          <p:nvPr/>
        </p:nvCxnSpPr>
        <p:spPr>
          <a:xfrm>
            <a:off x="25540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직선 연결선 224"/>
          <p:cNvCxnSpPr/>
          <p:nvPr/>
        </p:nvCxnSpPr>
        <p:spPr>
          <a:xfrm>
            <a:off x="3778205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그림 3">
            <a:extLst>
              <a:ext uri="{FF2B5EF4-FFF2-40B4-BE49-F238E27FC236}">
                <a16:creationId xmlns:a16="http://schemas.microsoft.com/office/drawing/2014/main" id="{70A8A4E6-AF33-4339-92EA-E7F5E732C9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004" y="1024028"/>
            <a:ext cx="6152756" cy="4896810"/>
          </a:xfrm>
          <a:prstGeom prst="rect">
            <a:avLst/>
          </a:prstGeom>
        </p:spPr>
      </p:pic>
      <p:cxnSp>
        <p:nvCxnSpPr>
          <p:cNvPr id="228" name="직선 연결선 227"/>
          <p:cNvCxnSpPr/>
          <p:nvPr/>
        </p:nvCxnSpPr>
        <p:spPr>
          <a:xfrm>
            <a:off x="7450613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직선 연결선 228"/>
          <p:cNvCxnSpPr/>
          <p:nvPr/>
        </p:nvCxnSpPr>
        <p:spPr>
          <a:xfrm>
            <a:off x="867474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직선 연결선 225"/>
          <p:cNvCxnSpPr/>
          <p:nvPr/>
        </p:nvCxnSpPr>
        <p:spPr>
          <a:xfrm>
            <a:off x="5002341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직선 연결선 226"/>
          <p:cNvCxnSpPr/>
          <p:nvPr/>
        </p:nvCxnSpPr>
        <p:spPr>
          <a:xfrm>
            <a:off x="6226477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4">
            <a:extLst>
              <a:ext uri="{FF2B5EF4-FFF2-40B4-BE49-F238E27FC236}">
                <a16:creationId xmlns:a16="http://schemas.microsoft.com/office/drawing/2014/main" id="{942439EE-CB81-4C37-9E6C-4B285BBFD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7976" y="3789075"/>
            <a:ext cx="681329" cy="211367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 b="1" dirty="0"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9" name="TextBox 24">
            <a:extLst>
              <a:ext uri="{FF2B5EF4-FFF2-40B4-BE49-F238E27FC236}">
                <a16:creationId xmlns:a16="http://schemas.microsoft.com/office/drawing/2014/main" id="{4911B4DB-6750-4B5C-91F7-1194CFDFFF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0949" y="3558360"/>
            <a:ext cx="700859" cy="216001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 b="1" dirty="0"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32" name="타원 31">
            <a:extLst>
              <a:ext uri="{FF2B5EF4-FFF2-40B4-BE49-F238E27FC236}">
                <a16:creationId xmlns:a16="http://schemas.microsoft.com/office/drawing/2014/main" id="{5A757655-C8C3-47C8-9F35-470F7A0BE2DE}"/>
              </a:ext>
            </a:extLst>
          </p:cNvPr>
          <p:cNvSpPr/>
          <p:nvPr/>
        </p:nvSpPr>
        <p:spPr>
          <a:xfrm>
            <a:off x="5377627" y="3805941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3</a:t>
            </a:r>
            <a:endParaRPr lang="ko-KR" altLang="en-US" sz="10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33" name="타원 32">
            <a:extLst>
              <a:ext uri="{FF2B5EF4-FFF2-40B4-BE49-F238E27FC236}">
                <a16:creationId xmlns:a16="http://schemas.microsoft.com/office/drawing/2014/main" id="{DE33F156-9078-4FCA-B45A-FC5E5EC2BDA8}"/>
              </a:ext>
            </a:extLst>
          </p:cNvPr>
          <p:cNvSpPr/>
          <p:nvPr/>
        </p:nvSpPr>
        <p:spPr>
          <a:xfrm>
            <a:off x="5383209" y="3549027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2</a:t>
            </a:r>
            <a:endParaRPr lang="ko-KR" altLang="en-US" sz="10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4" name="TextBox 24">
            <a:extLst>
              <a:ext uri="{FF2B5EF4-FFF2-40B4-BE49-F238E27FC236}">
                <a16:creationId xmlns:a16="http://schemas.microsoft.com/office/drawing/2014/main" id="{623A6715-6E06-47B5-9FD6-6C61BB3387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5874" y="5549732"/>
            <a:ext cx="760603" cy="28424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 b="1" dirty="0"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31" name="타원 30">
            <a:extLst>
              <a:ext uri="{FF2B5EF4-FFF2-40B4-BE49-F238E27FC236}">
                <a16:creationId xmlns:a16="http://schemas.microsoft.com/office/drawing/2014/main" id="{FBB0B09C-8175-47B1-B4C4-5036A5244811}"/>
              </a:ext>
            </a:extLst>
          </p:cNvPr>
          <p:cNvSpPr/>
          <p:nvPr/>
        </p:nvSpPr>
        <p:spPr>
          <a:xfrm>
            <a:off x="5201042" y="5583852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1</a:t>
            </a:r>
            <a:endParaRPr lang="ko-KR" altLang="en-US" sz="10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68499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직사각형 170"/>
          <p:cNvSpPr/>
          <p:nvPr/>
        </p:nvSpPr>
        <p:spPr>
          <a:xfrm>
            <a:off x="196339" y="890075"/>
            <a:ext cx="6534662" cy="5328592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170" name="직사각형 169"/>
          <p:cNvSpPr/>
          <p:nvPr/>
        </p:nvSpPr>
        <p:spPr>
          <a:xfrm>
            <a:off x="6894488" y="890358"/>
            <a:ext cx="2750400" cy="5328309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graphicFrame>
        <p:nvGraphicFramePr>
          <p:cNvPr id="201" name="표 2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628922"/>
              </p:ext>
            </p:extLst>
          </p:nvPr>
        </p:nvGraphicFramePr>
        <p:xfrm>
          <a:off x="6912000" y="892084"/>
          <a:ext cx="2721520" cy="527241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1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0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2928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1" i="0" u="none" dirty="0">
                          <a:latin typeface="한컴 고딕" pitchFamily="2" charset="-127"/>
                          <a:ea typeface="한컴 고딕" pitchFamily="2" charset="-127"/>
                        </a:rPr>
                        <a:t>요약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00" b="0" i="0" spc="-50" baseline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54000" marB="5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976">
                <a:tc gridSpan="2">
                  <a:txBody>
                    <a:bodyPr/>
                    <a:lstStyle/>
                    <a:p>
                      <a:pPr algn="l" latinLnBrk="1"/>
                      <a:r>
                        <a:rPr lang="ko-KR" altLang="en-US" sz="1050" b="1" u="sng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기업 참여신청서 작성 화면</a:t>
                      </a:r>
                    </a:p>
                    <a:p>
                      <a:pPr algn="l" latinLnBrk="1"/>
                      <a:r>
                        <a:rPr lang="ko-KR" altLang="en-US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운영기관 및</a:t>
                      </a:r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 </a:t>
                      </a:r>
                      <a:r>
                        <a:rPr lang="ko-KR" altLang="en-US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대표 사업장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(</a:t>
                      </a: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필수</a:t>
                      </a:r>
                      <a:r>
                        <a:rPr lang="en-US" altLang="ko-KR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) </a:t>
                      </a: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운영기관 검색</a:t>
                      </a: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신청 가능한 운영기관 목록 제공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운영기관 관리는 고용센터 담당자 역할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 (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추가 삭제 문의는 고용센터 문의 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2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100" b="1" i="0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사업연도</a:t>
                      </a:r>
                      <a:endParaRPr lang="en-US" altLang="ko-KR" sz="1100" b="1" i="0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</a:t>
                      </a:r>
                      <a:r>
                        <a:rPr lang="en-US" altLang="ko-KR" sz="10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</a:t>
                      </a:r>
                      <a:r>
                        <a:rPr lang="ko-KR" altLang="en-US" sz="10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신청할 때 반드시 사업연도를 확인 후 신청하시길 바랍니다</a:t>
                      </a:r>
                      <a:r>
                        <a:rPr lang="en-US" altLang="ko-KR" sz="10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.</a:t>
                      </a: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3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110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(</a:t>
                      </a:r>
                      <a:r>
                        <a:rPr lang="ko-KR" altLang="en-US" sz="110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필수</a:t>
                      </a:r>
                      <a:r>
                        <a:rPr lang="en-US" altLang="ko-KR" sz="110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) </a:t>
                      </a:r>
                      <a:r>
                        <a:rPr lang="ko-KR" altLang="en-US" sz="110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관리번호 찾기</a:t>
                      </a:r>
                      <a:endParaRPr lang="en-US" altLang="ko-KR" sz="110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</a:t>
                      </a:r>
                      <a:r>
                        <a:rPr lang="en-US" altLang="ko-KR" sz="10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</a:t>
                      </a:r>
                      <a:r>
                        <a:rPr lang="ko-KR" altLang="en-US" sz="10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기업 사업자등록번호로 조회되는 유효한 고용보험사업장 목록 제공</a:t>
                      </a: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</a:t>
                      </a:r>
                      <a:r>
                        <a:rPr lang="en-US" altLang="ko-KR" sz="10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</a:t>
                      </a:r>
                      <a:r>
                        <a:rPr lang="ko-KR" altLang="en-US" sz="10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우선지원대상기업</a:t>
                      </a:r>
                      <a:r>
                        <a:rPr lang="en-US" altLang="ko-KR" sz="10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(</a:t>
                      </a:r>
                      <a:r>
                        <a:rPr lang="ko-KR" altLang="en-US" sz="10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대규모기업 제외</a:t>
                      </a:r>
                      <a:r>
                        <a:rPr lang="en-US" altLang="ko-KR" sz="10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</a:t>
                      </a:r>
                      <a:r>
                        <a:rPr lang="en-US" altLang="ko-KR" sz="10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</a:t>
                      </a:r>
                      <a:r>
                        <a:rPr lang="ko-KR" altLang="en-US" sz="10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고용보험관리번호가 </a:t>
                      </a:r>
                      <a:r>
                        <a:rPr lang="en-US" altLang="ko-KR" sz="10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7</a:t>
                      </a:r>
                      <a:r>
                        <a:rPr lang="ko-KR" altLang="en-US" sz="10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로 끝나는 사업장 제외</a:t>
                      </a: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</a:t>
                      </a:r>
                      <a:r>
                        <a:rPr lang="en-US" altLang="ko-KR" sz="10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</a:t>
                      </a:r>
                      <a:r>
                        <a:rPr lang="ko-KR" altLang="en-US" sz="10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소멸일자가 </a:t>
                      </a:r>
                      <a:r>
                        <a:rPr lang="en-US" altLang="ko-KR" sz="10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r>
                        <a:rPr lang="ko-KR" altLang="en-US" sz="1050" b="1" u="none" dirty="0" err="1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년이상</a:t>
                      </a:r>
                      <a:r>
                        <a:rPr lang="ko-KR" altLang="en-US" sz="10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경과된 사업장 제외</a:t>
                      </a: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4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관리번호 찾기에서 선택한 고용보험사업장 정보 </a:t>
                      </a:r>
                      <a:r>
                        <a:rPr lang="en-US" altLang="ko-KR" sz="10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(</a:t>
                      </a:r>
                      <a:r>
                        <a:rPr lang="ko-KR" altLang="en-US" sz="10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업종</a:t>
                      </a:r>
                      <a:r>
                        <a:rPr lang="en-US" altLang="ko-KR" sz="10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10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소재지</a:t>
                      </a:r>
                      <a:r>
                        <a:rPr lang="en-US" altLang="ko-KR" sz="10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10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피보험자 수</a:t>
                      </a:r>
                      <a:r>
                        <a:rPr lang="en-US" altLang="ko-KR" sz="10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*)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피보험자 수 </a:t>
                      </a: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: </a:t>
                      </a:r>
                      <a:r>
                        <a:rPr lang="ko-KR" altLang="en-US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참여신청 직전 월말부터 이전 </a:t>
                      </a: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r>
                        <a:rPr lang="ko-KR" altLang="en-US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년간 평균 고용보험 피보험자 수가 조회 </a:t>
                      </a: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(</a:t>
                      </a:r>
                      <a:r>
                        <a:rPr lang="ko-KR" altLang="en-US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소수점 둘째 자리에서 올림</a:t>
                      </a: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) </a:t>
                      </a: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사업참여유형 </a:t>
                      </a: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: 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     - </a:t>
                      </a:r>
                      <a:r>
                        <a:rPr lang="ko-KR" altLang="en-US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사업단위 </a:t>
                      </a: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: </a:t>
                      </a:r>
                      <a:r>
                        <a:rPr lang="ko-KR" altLang="en-US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대표 사업장과 관련 된 모든 관련사업장을 추가하여 피보험자 합계 계산</a:t>
                      </a:r>
                      <a:endParaRPr lang="en-US" altLang="ko-KR" sz="9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    - </a:t>
                      </a:r>
                      <a:r>
                        <a:rPr lang="ko-KR" altLang="en-US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사업장단위 </a:t>
                      </a: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: </a:t>
                      </a:r>
                      <a:r>
                        <a:rPr lang="ko-KR" altLang="en-US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대표 사업장만 피보험자 합   계 계산</a:t>
                      </a:r>
                      <a:endParaRPr lang="en-US" altLang="ko-KR" sz="9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※ 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피보험자 수는 수정 불가 </a:t>
                      </a:r>
                      <a:endParaRPr lang="en-US" altLang="ko-KR" sz="950" b="1" u="none" baseline="0" dirty="0">
                        <a:solidFill>
                          <a:srgbClr val="FF0000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5565140"/>
                  </a:ext>
                </a:extLst>
              </a:tr>
            </a:tbl>
          </a:graphicData>
        </a:graphic>
      </p:graphicFrame>
      <p:cxnSp>
        <p:nvCxnSpPr>
          <p:cNvPr id="222" name="직선 연결선 221"/>
          <p:cNvCxnSpPr/>
          <p:nvPr/>
        </p:nvCxnSpPr>
        <p:spPr>
          <a:xfrm>
            <a:off x="1056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직선 연결선 222"/>
          <p:cNvCxnSpPr/>
          <p:nvPr/>
        </p:nvCxnSpPr>
        <p:spPr>
          <a:xfrm>
            <a:off x="1329805" y="6453336"/>
            <a:ext cx="1152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직선 연결선 223"/>
          <p:cNvCxnSpPr/>
          <p:nvPr/>
        </p:nvCxnSpPr>
        <p:spPr>
          <a:xfrm>
            <a:off x="25540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직선 연결선 224"/>
          <p:cNvCxnSpPr/>
          <p:nvPr/>
        </p:nvCxnSpPr>
        <p:spPr>
          <a:xfrm>
            <a:off x="3778205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직선 연결선 225"/>
          <p:cNvCxnSpPr/>
          <p:nvPr/>
        </p:nvCxnSpPr>
        <p:spPr>
          <a:xfrm>
            <a:off x="5002341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직선 연결선 226"/>
          <p:cNvCxnSpPr/>
          <p:nvPr/>
        </p:nvCxnSpPr>
        <p:spPr>
          <a:xfrm>
            <a:off x="6226477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직선 연결선 227"/>
          <p:cNvCxnSpPr/>
          <p:nvPr/>
        </p:nvCxnSpPr>
        <p:spPr>
          <a:xfrm>
            <a:off x="7450613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직선 연결선 228"/>
          <p:cNvCxnSpPr/>
          <p:nvPr/>
        </p:nvCxnSpPr>
        <p:spPr>
          <a:xfrm>
            <a:off x="867474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632520" y="159023"/>
            <a:ext cx="52068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809625" algn="l"/>
              </a:tabLst>
            </a:pP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고용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24 </a:t>
            </a:r>
            <a:r>
              <a:rPr lang="ko-KR" altLang="en-US" sz="2400" b="1" dirty="0" err="1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대민포털</a:t>
            </a: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 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– </a:t>
            </a: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참여신청서 작성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(1)</a:t>
            </a:r>
            <a:endParaRPr lang="ko-KR" altLang="en-US" sz="2400" b="1" dirty="0">
              <a:solidFill>
                <a:schemeClr val="accent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8781" y="159023"/>
            <a:ext cx="445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 1</a:t>
            </a:r>
            <a:endParaRPr lang="ko-KR" altLang="en-US" sz="24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C6807A7F-6C94-43CD-965D-C8C91E55D7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697" y="1174140"/>
            <a:ext cx="6305550" cy="4705350"/>
          </a:xfrm>
          <a:prstGeom prst="rect">
            <a:avLst/>
          </a:prstGeom>
        </p:spPr>
      </p:pic>
      <p:sp>
        <p:nvSpPr>
          <p:cNvPr id="31" name="TextBox 24"/>
          <p:cNvSpPr txBox="1">
            <a:spLocks noChangeArrowheads="1"/>
          </p:cNvSpPr>
          <p:nvPr/>
        </p:nvSpPr>
        <p:spPr bwMode="auto">
          <a:xfrm>
            <a:off x="3212923" y="1564106"/>
            <a:ext cx="734733" cy="307134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 b="1" dirty="0"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5" name="타원 24"/>
          <p:cNvSpPr/>
          <p:nvPr/>
        </p:nvSpPr>
        <p:spPr>
          <a:xfrm>
            <a:off x="3998807" y="1645740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1</a:t>
            </a:r>
            <a:endParaRPr lang="ko-KR" altLang="en-US" sz="10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35" name="타원 34"/>
          <p:cNvSpPr/>
          <p:nvPr/>
        </p:nvSpPr>
        <p:spPr>
          <a:xfrm>
            <a:off x="1329805" y="2596434"/>
            <a:ext cx="220888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2</a:t>
            </a:r>
            <a:endParaRPr lang="ko-KR" altLang="en-US" sz="10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37" name="TextBox 24"/>
          <p:cNvSpPr txBox="1">
            <a:spLocks noChangeArrowheads="1"/>
          </p:cNvSpPr>
          <p:nvPr/>
        </p:nvSpPr>
        <p:spPr bwMode="auto">
          <a:xfrm>
            <a:off x="5538448" y="3754170"/>
            <a:ext cx="769293" cy="36004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 b="1" dirty="0"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36" name="TextBox 24"/>
          <p:cNvSpPr txBox="1">
            <a:spLocks noChangeArrowheads="1"/>
          </p:cNvSpPr>
          <p:nvPr/>
        </p:nvSpPr>
        <p:spPr bwMode="auto">
          <a:xfrm>
            <a:off x="1587832" y="2547983"/>
            <a:ext cx="1625091" cy="307134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 b="1" dirty="0"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7" name="TextBox 24">
            <a:extLst>
              <a:ext uri="{FF2B5EF4-FFF2-40B4-BE49-F238E27FC236}">
                <a16:creationId xmlns:a16="http://schemas.microsoft.com/office/drawing/2014/main" id="{C4ADCF18-6F12-4555-AC9C-292CB1FD68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229" y="4556171"/>
            <a:ext cx="2702571" cy="79257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 b="1" dirty="0"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6" name="타원 25">
            <a:extLst>
              <a:ext uri="{FF2B5EF4-FFF2-40B4-BE49-F238E27FC236}">
                <a16:creationId xmlns:a16="http://schemas.microsoft.com/office/drawing/2014/main" id="{D1CFBAD5-95F1-45C6-B9C3-2D922C3C761A}"/>
              </a:ext>
            </a:extLst>
          </p:cNvPr>
          <p:cNvSpPr/>
          <p:nvPr/>
        </p:nvSpPr>
        <p:spPr>
          <a:xfrm>
            <a:off x="6389931" y="3718190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3</a:t>
            </a:r>
            <a:endParaRPr lang="ko-KR" altLang="en-US" sz="10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8" name="타원 27">
            <a:extLst>
              <a:ext uri="{FF2B5EF4-FFF2-40B4-BE49-F238E27FC236}">
                <a16:creationId xmlns:a16="http://schemas.microsoft.com/office/drawing/2014/main" id="{FD5EA104-CB2D-4007-8311-6078AEAE7F12}"/>
              </a:ext>
            </a:extLst>
          </p:cNvPr>
          <p:cNvSpPr/>
          <p:nvPr/>
        </p:nvSpPr>
        <p:spPr>
          <a:xfrm>
            <a:off x="175329" y="4546168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4</a:t>
            </a:r>
            <a:endParaRPr lang="ko-KR" altLang="en-US" sz="10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12837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직사각형 170"/>
          <p:cNvSpPr/>
          <p:nvPr/>
        </p:nvSpPr>
        <p:spPr>
          <a:xfrm>
            <a:off x="196339" y="890075"/>
            <a:ext cx="6534662" cy="5328592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170" name="직사각형 169"/>
          <p:cNvSpPr/>
          <p:nvPr/>
        </p:nvSpPr>
        <p:spPr>
          <a:xfrm>
            <a:off x="6894488" y="890358"/>
            <a:ext cx="2750400" cy="5328309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graphicFrame>
        <p:nvGraphicFramePr>
          <p:cNvPr id="201" name="표 2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3767855"/>
              </p:ext>
            </p:extLst>
          </p:nvPr>
        </p:nvGraphicFramePr>
        <p:xfrm>
          <a:off x="6912000" y="892084"/>
          <a:ext cx="2721520" cy="215989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1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0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2928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1" i="0" u="none" dirty="0">
                          <a:latin typeface="한컴 고딕" pitchFamily="2" charset="-127"/>
                          <a:ea typeface="한컴 고딕" pitchFamily="2" charset="-127"/>
                        </a:rPr>
                        <a:t>요약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00" b="0" i="0" spc="-50" baseline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54000" marB="5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976">
                <a:tc gridSpan="2">
                  <a:txBody>
                    <a:bodyPr/>
                    <a:lstStyle/>
                    <a:p>
                      <a:pPr algn="l" latinLnBrk="1"/>
                      <a:r>
                        <a:rPr lang="ko-KR" altLang="en-US" sz="1050" b="1" u="sng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기업 참여신청서 작성 화면</a:t>
                      </a:r>
                    </a:p>
                    <a:p>
                      <a:pPr algn="l" latinLnBrk="1"/>
                      <a:r>
                        <a:rPr lang="ko-KR" altLang="en-US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비수도권 </a:t>
                      </a:r>
                      <a:r>
                        <a:rPr lang="ko-KR" altLang="en-US" sz="1050" b="1" u="none" dirty="0" err="1">
                          <a:latin typeface="한컴 고딕" pitchFamily="2" charset="-127"/>
                          <a:ea typeface="한컴 고딕" pitchFamily="2" charset="-127"/>
                        </a:rPr>
                        <a:t>산단입주기업</a:t>
                      </a:r>
                      <a:r>
                        <a:rPr lang="ko-KR" altLang="en-US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 사업장관리번호 검색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비수도권 </a:t>
                      </a:r>
                      <a:r>
                        <a:rPr lang="ko-KR" altLang="en-US" sz="1050" b="1" u="none" baseline="0" dirty="0" err="1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산단입주기업</a:t>
                      </a: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</a:t>
                      </a: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대규모 사업장이지만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비수도권에 위치한 </a:t>
                      </a:r>
                      <a:r>
                        <a:rPr lang="ko-KR" altLang="en-US" sz="950" b="1" u="none" baseline="0" dirty="0" err="1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산단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입주기업일 경우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체크박스에 체크 시 아래 사업장관리번호  검색 가능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</a:t>
                      </a:r>
                      <a:r>
                        <a:rPr lang="ko-KR" altLang="en-US" sz="950" b="1" u="none" baseline="0" dirty="0" err="1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산단입주계약서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및 중견기업확인서 서류 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제출 필수 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2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100" b="1" i="0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사업장관리번호 선택 </a:t>
                      </a:r>
                      <a:endParaRPr lang="en-US" altLang="ko-KR" sz="1100" b="1" i="0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222" name="직선 연결선 221"/>
          <p:cNvCxnSpPr/>
          <p:nvPr/>
        </p:nvCxnSpPr>
        <p:spPr>
          <a:xfrm>
            <a:off x="1056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직선 연결선 222"/>
          <p:cNvCxnSpPr/>
          <p:nvPr/>
        </p:nvCxnSpPr>
        <p:spPr>
          <a:xfrm>
            <a:off x="1329805" y="6453336"/>
            <a:ext cx="1152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직선 연결선 223"/>
          <p:cNvCxnSpPr/>
          <p:nvPr/>
        </p:nvCxnSpPr>
        <p:spPr>
          <a:xfrm>
            <a:off x="25540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직선 연결선 224"/>
          <p:cNvCxnSpPr/>
          <p:nvPr/>
        </p:nvCxnSpPr>
        <p:spPr>
          <a:xfrm>
            <a:off x="3778205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직선 연결선 225"/>
          <p:cNvCxnSpPr/>
          <p:nvPr/>
        </p:nvCxnSpPr>
        <p:spPr>
          <a:xfrm>
            <a:off x="5002341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직선 연결선 226"/>
          <p:cNvCxnSpPr/>
          <p:nvPr/>
        </p:nvCxnSpPr>
        <p:spPr>
          <a:xfrm>
            <a:off x="6226477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직선 연결선 227"/>
          <p:cNvCxnSpPr/>
          <p:nvPr/>
        </p:nvCxnSpPr>
        <p:spPr>
          <a:xfrm>
            <a:off x="7450613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직선 연결선 228"/>
          <p:cNvCxnSpPr/>
          <p:nvPr/>
        </p:nvCxnSpPr>
        <p:spPr>
          <a:xfrm>
            <a:off x="867474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632520" y="159023"/>
            <a:ext cx="52068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809625" algn="l"/>
              </a:tabLst>
            </a:pP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고용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24 </a:t>
            </a:r>
            <a:r>
              <a:rPr lang="ko-KR" altLang="en-US" sz="2400" b="1" dirty="0" err="1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대민포털</a:t>
            </a: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 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– </a:t>
            </a: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참여신청서 작성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(3)</a:t>
            </a:r>
            <a:endParaRPr lang="ko-KR" altLang="en-US" sz="2400" b="1" dirty="0">
              <a:solidFill>
                <a:schemeClr val="accent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8781" y="159023"/>
            <a:ext cx="445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 1</a:t>
            </a:r>
            <a:endParaRPr lang="ko-KR" altLang="en-US" sz="24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AC97E4A3-ECAF-4156-8740-DC1F57A9A5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07" y="1285875"/>
            <a:ext cx="6391275" cy="4286250"/>
          </a:xfrm>
          <a:prstGeom prst="rect">
            <a:avLst/>
          </a:prstGeom>
        </p:spPr>
      </p:pic>
      <p:sp>
        <p:nvSpPr>
          <p:cNvPr id="31" name="TextBox 24"/>
          <p:cNvSpPr txBox="1">
            <a:spLocks noChangeArrowheads="1"/>
          </p:cNvSpPr>
          <p:nvPr/>
        </p:nvSpPr>
        <p:spPr bwMode="auto">
          <a:xfrm>
            <a:off x="4354205" y="1988839"/>
            <a:ext cx="1872272" cy="432049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 b="1" dirty="0"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5" name="타원 24"/>
          <p:cNvSpPr/>
          <p:nvPr/>
        </p:nvSpPr>
        <p:spPr>
          <a:xfrm>
            <a:off x="4088904" y="1972492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1</a:t>
            </a:r>
            <a:endParaRPr lang="ko-KR" altLang="en-US" sz="10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35" name="타원 34"/>
          <p:cNvSpPr/>
          <p:nvPr/>
        </p:nvSpPr>
        <p:spPr>
          <a:xfrm>
            <a:off x="1078798" y="4570470"/>
            <a:ext cx="220888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2</a:t>
            </a:r>
            <a:endParaRPr lang="ko-KR" altLang="en-US" sz="10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7" name="TextBox 24">
            <a:extLst>
              <a:ext uri="{FF2B5EF4-FFF2-40B4-BE49-F238E27FC236}">
                <a16:creationId xmlns:a16="http://schemas.microsoft.com/office/drawing/2014/main" id="{C4ADCF18-6F12-4555-AC9C-292CB1FD68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2783" y="4813163"/>
            <a:ext cx="725881" cy="560053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 b="1" dirty="0">
              <a:latin typeface="한컴 고딕" pitchFamily="2" charset="-127"/>
              <a:ea typeface="한컴 고딕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30159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직사각형 170"/>
          <p:cNvSpPr/>
          <p:nvPr/>
        </p:nvSpPr>
        <p:spPr>
          <a:xfrm>
            <a:off x="196339" y="890075"/>
            <a:ext cx="6534662" cy="5328592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170" name="직사각형 169"/>
          <p:cNvSpPr/>
          <p:nvPr/>
        </p:nvSpPr>
        <p:spPr>
          <a:xfrm>
            <a:off x="6894488" y="890358"/>
            <a:ext cx="2750400" cy="5328309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graphicFrame>
        <p:nvGraphicFramePr>
          <p:cNvPr id="201" name="표 2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2919246"/>
              </p:ext>
            </p:extLst>
          </p:nvPr>
        </p:nvGraphicFramePr>
        <p:xfrm>
          <a:off x="6912000" y="892086"/>
          <a:ext cx="2721520" cy="257740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1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0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8593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1" i="0" u="none" dirty="0">
                          <a:latin typeface="한컴 고딕" pitchFamily="2" charset="-127"/>
                          <a:ea typeface="한컴 고딕" pitchFamily="2" charset="-127"/>
                        </a:rPr>
                        <a:t>요약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00" b="0" i="0" spc="-50" baseline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54000" marB="5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957">
                <a:tc gridSpan="2">
                  <a:txBody>
                    <a:bodyPr/>
                    <a:lstStyle/>
                    <a:p>
                      <a:pPr algn="l" latinLnBrk="1"/>
                      <a:r>
                        <a:rPr lang="ko-KR" altLang="en-US" sz="1050" b="1" u="sng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기업 참여신청서 작성 화면</a:t>
                      </a:r>
                    </a:p>
                    <a:p>
                      <a:pPr algn="l" latinLnBrk="1"/>
                      <a:r>
                        <a:rPr lang="ko-KR" altLang="en-US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관련 사업장 현황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985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(</a:t>
                      </a: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선택</a:t>
                      </a:r>
                      <a:r>
                        <a:rPr lang="en-US" altLang="ko-KR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)</a:t>
                      </a: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관련 사업장 작성</a:t>
                      </a: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관리번호 찾기로 관련 사업장 추가 가능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대표 사업장 등으로 등록한 사업장은 관련사업장으로 등록 불가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</a:t>
                      </a: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</a:t>
                      </a:r>
                      <a:r>
                        <a:rPr lang="ko-KR" altLang="en-US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피보험자 수 </a:t>
                      </a: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: </a:t>
                      </a:r>
                      <a:r>
                        <a:rPr lang="ko-KR" altLang="en-US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참여신청 직전 월말부터 이전 </a:t>
                      </a: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r>
                        <a:rPr lang="ko-KR" altLang="en-US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년간 평균 고용보험 피보험자 수가 조회 </a:t>
                      </a:r>
                      <a:endParaRPr lang="en-US" altLang="ko-KR" sz="9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(</a:t>
                      </a:r>
                      <a:r>
                        <a:rPr lang="ko-KR" altLang="en-US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소수점 둘째 자리에서 올림</a:t>
                      </a: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)</a:t>
                      </a:r>
                      <a:b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</a:br>
                      <a:r>
                        <a:rPr lang="en-US" altLang="ko-KR" sz="950" b="1" i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(</a:t>
                      </a:r>
                      <a:r>
                        <a:rPr lang="ko-KR" altLang="en-US" sz="950" b="1" i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단</a:t>
                      </a:r>
                      <a:r>
                        <a:rPr lang="en-US" altLang="ko-KR" sz="950" b="1" i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950" b="1" i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고용보험 신규성립일로부터 참여신청 직전 월까지의 기간이 </a:t>
                      </a:r>
                      <a:r>
                        <a:rPr lang="en-US" altLang="ko-KR" sz="950" b="1" i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r>
                        <a:rPr lang="ko-KR" altLang="en-US" sz="950" b="1" i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년이 되지 않는 경우</a:t>
                      </a:r>
                      <a:r>
                        <a:rPr lang="en-US" altLang="ko-KR" sz="950" b="1" i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950" b="1" i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신규 성립 일이 속한 월부터 참여신청 직전 월까지의 평균 고용보험 피보험자 수가 조회</a:t>
                      </a:r>
                      <a:r>
                        <a:rPr lang="en-US" altLang="ko-KR" sz="950" b="1" i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)</a:t>
                      </a: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22" name="직선 연결선 221"/>
          <p:cNvCxnSpPr/>
          <p:nvPr/>
        </p:nvCxnSpPr>
        <p:spPr>
          <a:xfrm>
            <a:off x="1056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직선 연결선 222"/>
          <p:cNvCxnSpPr/>
          <p:nvPr/>
        </p:nvCxnSpPr>
        <p:spPr>
          <a:xfrm>
            <a:off x="1329805" y="6453336"/>
            <a:ext cx="1152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직선 연결선 223"/>
          <p:cNvCxnSpPr/>
          <p:nvPr/>
        </p:nvCxnSpPr>
        <p:spPr>
          <a:xfrm>
            <a:off x="25540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직선 연결선 224"/>
          <p:cNvCxnSpPr/>
          <p:nvPr/>
        </p:nvCxnSpPr>
        <p:spPr>
          <a:xfrm>
            <a:off x="3778205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직선 연결선 225"/>
          <p:cNvCxnSpPr/>
          <p:nvPr/>
        </p:nvCxnSpPr>
        <p:spPr>
          <a:xfrm>
            <a:off x="5002341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직선 연결선 226"/>
          <p:cNvCxnSpPr/>
          <p:nvPr/>
        </p:nvCxnSpPr>
        <p:spPr>
          <a:xfrm>
            <a:off x="6226477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직선 연결선 227"/>
          <p:cNvCxnSpPr/>
          <p:nvPr/>
        </p:nvCxnSpPr>
        <p:spPr>
          <a:xfrm>
            <a:off x="7450613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직선 연결선 228"/>
          <p:cNvCxnSpPr/>
          <p:nvPr/>
        </p:nvCxnSpPr>
        <p:spPr>
          <a:xfrm>
            <a:off x="867474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632520" y="159023"/>
            <a:ext cx="52068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809625" algn="l"/>
              </a:tabLst>
            </a:pP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고용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24 </a:t>
            </a:r>
            <a:r>
              <a:rPr lang="ko-KR" altLang="en-US" sz="2400" b="1" dirty="0" err="1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대민포털</a:t>
            </a: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 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– </a:t>
            </a: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참여신청서 작성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(4)</a:t>
            </a:r>
            <a:endParaRPr lang="ko-KR" altLang="en-US" sz="2400" b="1" dirty="0">
              <a:solidFill>
                <a:schemeClr val="accent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8781" y="159023"/>
            <a:ext cx="445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 1</a:t>
            </a:r>
            <a:endParaRPr lang="ko-KR" altLang="en-US" sz="24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040FAB0-AC22-499C-AD9E-055093B183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488" y="2132856"/>
            <a:ext cx="6241211" cy="241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7748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rgbClr val="FF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1431</Words>
  <Application>Microsoft Office PowerPoint</Application>
  <PresentationFormat>A4 용지(210x297mm)</PresentationFormat>
  <Paragraphs>389</Paragraphs>
  <Slides>23</Slides>
  <Notes>23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28" baseType="lpstr">
      <vt:lpstr>나눔고딕</vt:lpstr>
      <vt:lpstr>맑은 고딕</vt:lpstr>
      <vt:lpstr>한컴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Keis</dc:creator>
  <cp:lastModifiedBy>고채은</cp:lastModifiedBy>
  <cp:revision>2510</cp:revision>
  <dcterms:modified xsi:type="dcterms:W3CDTF">2026-01-26T01:24:03Z</dcterms:modified>
  <cp:version/>
</cp:coreProperties>
</file>